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107"/>
  </p:notesMasterIdLst>
  <p:sldIdLst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335" r:id="rId25"/>
    <p:sldId id="337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1" r:id="rId38"/>
    <p:sldId id="338" r:id="rId39"/>
    <p:sldId id="339" r:id="rId40"/>
    <p:sldId id="340" r:id="rId41"/>
    <p:sldId id="341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21" r:id="rId53"/>
    <p:sldId id="319" r:id="rId54"/>
    <p:sldId id="320" r:id="rId55"/>
    <p:sldId id="361" r:id="rId56"/>
    <p:sldId id="362" r:id="rId57"/>
    <p:sldId id="363" r:id="rId58"/>
    <p:sldId id="364" r:id="rId59"/>
    <p:sldId id="365" r:id="rId60"/>
    <p:sldId id="366" r:id="rId61"/>
    <p:sldId id="295" r:id="rId62"/>
    <p:sldId id="296" r:id="rId63"/>
    <p:sldId id="297" r:id="rId64"/>
    <p:sldId id="298" r:id="rId65"/>
    <p:sldId id="323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24" r:id="rId74"/>
    <p:sldId id="325" r:id="rId75"/>
    <p:sldId id="326" r:id="rId76"/>
    <p:sldId id="306" r:id="rId77"/>
    <p:sldId id="307" r:id="rId78"/>
    <p:sldId id="308" r:id="rId79"/>
    <p:sldId id="322" r:id="rId80"/>
    <p:sldId id="327" r:id="rId81"/>
    <p:sldId id="328" r:id="rId82"/>
    <p:sldId id="329" r:id="rId83"/>
    <p:sldId id="330" r:id="rId84"/>
    <p:sldId id="331" r:id="rId85"/>
    <p:sldId id="332" r:id="rId86"/>
    <p:sldId id="342" r:id="rId87"/>
    <p:sldId id="343" r:id="rId88"/>
    <p:sldId id="333" r:id="rId89"/>
    <p:sldId id="334" r:id="rId90"/>
    <p:sldId id="344" r:id="rId91"/>
    <p:sldId id="345" r:id="rId92"/>
    <p:sldId id="346" r:id="rId93"/>
    <p:sldId id="347" r:id="rId94"/>
    <p:sldId id="348" r:id="rId95"/>
    <p:sldId id="349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7CC"/>
    <a:srgbClr val="C6FAFD"/>
    <a:srgbClr val="FFF892"/>
    <a:srgbClr val="FFF996"/>
    <a:srgbClr val="FFCD99"/>
    <a:srgbClr val="FFCD97"/>
    <a:srgbClr val="FF8A7D"/>
    <a:srgbClr val="C9F8FF"/>
    <a:srgbClr val="C2C0C1"/>
    <a:srgbClr val="FE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emf"/><Relationship Id="rId1" Type="http://schemas.openxmlformats.org/officeDocument/2006/relationships/image" Target="../media/image59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emf"/><Relationship Id="rId2" Type="http://schemas.openxmlformats.org/officeDocument/2006/relationships/image" Target="../media/image600.emf"/><Relationship Id="rId1" Type="http://schemas.openxmlformats.org/officeDocument/2006/relationships/image" Target="../media/image599.emf"/><Relationship Id="rId6" Type="http://schemas.openxmlformats.org/officeDocument/2006/relationships/image" Target="../media/image604.emf"/><Relationship Id="rId5" Type="http://schemas.openxmlformats.org/officeDocument/2006/relationships/image" Target="../media/image603.emf"/><Relationship Id="rId4" Type="http://schemas.openxmlformats.org/officeDocument/2006/relationships/image" Target="../media/image602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emf"/><Relationship Id="rId13" Type="http://schemas.openxmlformats.org/officeDocument/2006/relationships/image" Target="../media/image617.emf"/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12" Type="http://schemas.openxmlformats.org/officeDocument/2006/relationships/image" Target="../media/image616.emf"/><Relationship Id="rId2" Type="http://schemas.openxmlformats.org/officeDocument/2006/relationships/image" Target="../media/image606.emf"/><Relationship Id="rId1" Type="http://schemas.openxmlformats.org/officeDocument/2006/relationships/image" Target="../media/image605.emf"/><Relationship Id="rId6" Type="http://schemas.openxmlformats.org/officeDocument/2006/relationships/image" Target="../media/image610.emf"/><Relationship Id="rId11" Type="http://schemas.openxmlformats.org/officeDocument/2006/relationships/image" Target="../media/image615.emf"/><Relationship Id="rId5" Type="http://schemas.openxmlformats.org/officeDocument/2006/relationships/image" Target="../media/image609.emf"/><Relationship Id="rId10" Type="http://schemas.openxmlformats.org/officeDocument/2006/relationships/image" Target="../media/image614.emf"/><Relationship Id="rId4" Type="http://schemas.openxmlformats.org/officeDocument/2006/relationships/image" Target="../media/image608.emf"/><Relationship Id="rId9" Type="http://schemas.openxmlformats.org/officeDocument/2006/relationships/image" Target="../media/image613.emf"/><Relationship Id="rId14" Type="http://schemas.openxmlformats.org/officeDocument/2006/relationships/image" Target="../media/image61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emf"/><Relationship Id="rId7" Type="http://schemas.openxmlformats.org/officeDocument/2006/relationships/image" Target="../media/image625.emf"/><Relationship Id="rId2" Type="http://schemas.openxmlformats.org/officeDocument/2006/relationships/image" Target="../media/image620.emf"/><Relationship Id="rId1" Type="http://schemas.openxmlformats.org/officeDocument/2006/relationships/image" Target="../media/image619.emf"/><Relationship Id="rId6" Type="http://schemas.openxmlformats.org/officeDocument/2006/relationships/image" Target="../media/image624.emf"/><Relationship Id="rId5" Type="http://schemas.openxmlformats.org/officeDocument/2006/relationships/image" Target="../media/image623.emf"/><Relationship Id="rId4" Type="http://schemas.openxmlformats.org/officeDocument/2006/relationships/image" Target="../media/image622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5.emf"/><Relationship Id="rId13" Type="http://schemas.openxmlformats.org/officeDocument/2006/relationships/image" Target="../media/image640.emf"/><Relationship Id="rId3" Type="http://schemas.openxmlformats.org/officeDocument/2006/relationships/image" Target="../media/image630.emf"/><Relationship Id="rId7" Type="http://schemas.openxmlformats.org/officeDocument/2006/relationships/image" Target="../media/image634.emf"/><Relationship Id="rId12" Type="http://schemas.openxmlformats.org/officeDocument/2006/relationships/image" Target="../media/image639.emf"/><Relationship Id="rId2" Type="http://schemas.openxmlformats.org/officeDocument/2006/relationships/image" Target="../media/image629.emf"/><Relationship Id="rId16" Type="http://schemas.openxmlformats.org/officeDocument/2006/relationships/image" Target="../media/image643.emf"/><Relationship Id="rId1" Type="http://schemas.openxmlformats.org/officeDocument/2006/relationships/image" Target="../media/image628.emf"/><Relationship Id="rId6" Type="http://schemas.openxmlformats.org/officeDocument/2006/relationships/image" Target="../media/image633.emf"/><Relationship Id="rId11" Type="http://schemas.openxmlformats.org/officeDocument/2006/relationships/image" Target="../media/image638.emf"/><Relationship Id="rId5" Type="http://schemas.openxmlformats.org/officeDocument/2006/relationships/image" Target="../media/image632.emf"/><Relationship Id="rId15" Type="http://schemas.openxmlformats.org/officeDocument/2006/relationships/image" Target="../media/image642.emf"/><Relationship Id="rId10" Type="http://schemas.openxmlformats.org/officeDocument/2006/relationships/image" Target="../media/image637.emf"/><Relationship Id="rId4" Type="http://schemas.openxmlformats.org/officeDocument/2006/relationships/image" Target="../media/image631.emf"/><Relationship Id="rId9" Type="http://schemas.openxmlformats.org/officeDocument/2006/relationships/image" Target="../media/image636.emf"/><Relationship Id="rId14" Type="http://schemas.openxmlformats.org/officeDocument/2006/relationships/image" Target="../media/image64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emf"/><Relationship Id="rId2" Type="http://schemas.openxmlformats.org/officeDocument/2006/relationships/image" Target="../media/image645.emf"/><Relationship Id="rId1" Type="http://schemas.openxmlformats.org/officeDocument/2006/relationships/image" Target="../media/image644.emf"/><Relationship Id="rId4" Type="http://schemas.openxmlformats.org/officeDocument/2006/relationships/image" Target="../media/image647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emf"/><Relationship Id="rId3" Type="http://schemas.openxmlformats.org/officeDocument/2006/relationships/image" Target="../media/image651.emf"/><Relationship Id="rId7" Type="http://schemas.openxmlformats.org/officeDocument/2006/relationships/image" Target="../media/image655.emf"/><Relationship Id="rId2" Type="http://schemas.openxmlformats.org/officeDocument/2006/relationships/image" Target="../media/image650.emf"/><Relationship Id="rId1" Type="http://schemas.openxmlformats.org/officeDocument/2006/relationships/image" Target="../media/image649.emf"/><Relationship Id="rId6" Type="http://schemas.openxmlformats.org/officeDocument/2006/relationships/image" Target="../media/image654.emf"/><Relationship Id="rId11" Type="http://schemas.openxmlformats.org/officeDocument/2006/relationships/image" Target="../media/image659.emf"/><Relationship Id="rId5" Type="http://schemas.openxmlformats.org/officeDocument/2006/relationships/image" Target="../media/image653.emf"/><Relationship Id="rId10" Type="http://schemas.openxmlformats.org/officeDocument/2006/relationships/image" Target="../media/image658.emf"/><Relationship Id="rId4" Type="http://schemas.openxmlformats.org/officeDocument/2006/relationships/image" Target="../media/image652.emf"/><Relationship Id="rId9" Type="http://schemas.openxmlformats.org/officeDocument/2006/relationships/image" Target="../media/image65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emf"/><Relationship Id="rId2" Type="http://schemas.openxmlformats.org/officeDocument/2006/relationships/image" Target="../media/image661.emf"/><Relationship Id="rId1" Type="http://schemas.openxmlformats.org/officeDocument/2006/relationships/image" Target="../media/image660.emf"/><Relationship Id="rId4" Type="http://schemas.openxmlformats.org/officeDocument/2006/relationships/image" Target="../media/image663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emf"/><Relationship Id="rId13" Type="http://schemas.openxmlformats.org/officeDocument/2006/relationships/image" Target="../media/image676.emf"/><Relationship Id="rId3" Type="http://schemas.openxmlformats.org/officeDocument/2006/relationships/image" Target="../media/image666.emf"/><Relationship Id="rId7" Type="http://schemas.openxmlformats.org/officeDocument/2006/relationships/image" Target="../media/image670.emf"/><Relationship Id="rId12" Type="http://schemas.openxmlformats.org/officeDocument/2006/relationships/image" Target="../media/image675.emf"/><Relationship Id="rId2" Type="http://schemas.openxmlformats.org/officeDocument/2006/relationships/image" Target="../media/image665.emf"/><Relationship Id="rId1" Type="http://schemas.openxmlformats.org/officeDocument/2006/relationships/image" Target="../media/image664.emf"/><Relationship Id="rId6" Type="http://schemas.openxmlformats.org/officeDocument/2006/relationships/image" Target="../media/image669.emf"/><Relationship Id="rId11" Type="http://schemas.openxmlformats.org/officeDocument/2006/relationships/image" Target="../media/image674.emf"/><Relationship Id="rId5" Type="http://schemas.openxmlformats.org/officeDocument/2006/relationships/image" Target="../media/image668.emf"/><Relationship Id="rId10" Type="http://schemas.openxmlformats.org/officeDocument/2006/relationships/image" Target="../media/image673.emf"/><Relationship Id="rId4" Type="http://schemas.openxmlformats.org/officeDocument/2006/relationships/image" Target="../media/image667.emf"/><Relationship Id="rId9" Type="http://schemas.openxmlformats.org/officeDocument/2006/relationships/image" Target="../media/image67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1E22A-EAEC-4DA2-BA06-88D9972616E7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5DB2-E3B0-45F9-8303-62ABEE71C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10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29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85DB2-E3B0-45F9-8303-62ABEE71C89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648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2BB74D-B6C9-4678-9DC1-D33CF1518B28}" type="slidenum">
              <a:rPr lang="en-US" altLang="zh-CN">
                <a:solidFill>
                  <a:srgbClr val="000000"/>
                </a:solidFill>
              </a:rPr>
              <a:pPr/>
              <a:t>100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 b="1">
              <a:solidFill>
                <a:schemeClr val="accent2"/>
              </a:solidFill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82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379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6379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E1D0D4B-9B89-431B-98DD-EC65A70AC4B3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82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DC1E30E7-698E-487A-92DB-C287C0FC92EC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661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91600" y="457200"/>
            <a:ext cx="28956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57200"/>
            <a:ext cx="84836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35E0EB2-16FF-4B6F-85F5-F4A4050192A7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0055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F7979D5-C619-426E-801C-7CBE856374D0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75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68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7AADEEFA-D67F-4CF7-9A74-CDDA439DA779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25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447800"/>
            <a:ext cx="11582400" cy="4495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4C4C6618-C35C-4C87-BC17-641520AFE705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65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6D7E35-2A5A-4CE2-BD7A-89BE76776DD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56150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C95C03-ED56-44B6-86BB-1319BCF66F4E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56736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1B0112-05E2-44BE-8DC4-C40155E61DD0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15210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807C4F-91C9-45B7-AAE0-971BB6EB2E24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663505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9AD360-5EB0-4EC7-AD80-C31942F16AC2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675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B56DE61-0C21-4722-963E-E7C36F931FAD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35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90FBCC-F32F-4964-97B2-EFE417D5DA94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56891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5479BD-3A99-41C6-BF2B-FC347403F0A9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066673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45A21-C6DD-4D81-92F8-81566B97D92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441541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6013-6FF3-42BE-969B-3FF5D2FDAAFA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89641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F30149-64F8-47BA-A29E-D2DB0941A4E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20346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EF7336-3036-4868-A7CC-6190610E3105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9712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E36E7A90-22FB-403F-A78D-000DD9D12A02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89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9E81072-34DC-42E5-9D0C-F09C93741420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187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65A2D559-D3FF-4BF3-BEE9-F5E3BA75CF22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10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645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00A81120-5D95-4B3F-9FB1-24C58820B6E5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6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19504937-AA6A-4FD2-8F82-61890A78B6D7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345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3C6FC7E5-4EED-48CA-A281-ACB7992AD8A2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7" name="Rectangle 17"/>
          <p:cNvSpPr txBox="1">
            <a:spLocks noChangeArrowheads="1"/>
          </p:cNvSpPr>
          <p:nvPr userDrawn="1"/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ctr" defTabSz="914400" rtl="0" eaLnBrk="1" latinLnBrk="0" hangingPunct="1">
              <a:defRPr kumimoji="1" sz="1200" kern="1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82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fld id="{81CDF536-2CFE-4905-A5A2-9A1AF9F93252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kumimoji="1">
                <a:latin typeface="Times New Roman" panose="02020603050405020304" pitchFamily="18" charset="0"/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24B34-D4B3-4B74-AFD4-FB0CF8FC918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86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16914" y="6523264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grpSp>
        <p:nvGrpSpPr>
          <p:cNvPr id="2051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666699"/>
                </a:solidFill>
              </a:endParaRPr>
            </a:p>
          </p:txBody>
        </p:sp>
        <p:sp>
          <p:nvSpPr>
            <p:cNvPr id="103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205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447800"/>
            <a:ext cx="1158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69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2DC7CD-1EEE-4AB7-8999-E6B5783DCEC6}" type="datetime10">
              <a:rPr lang="zh-CN" altLang="en-US" smtClean="0"/>
              <a:t>20:43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958943" y="63407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24023-C418-486B-B885-DE385E6F4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66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>
                <a:ea typeface="+mn-ea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 smtClean="0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>
                <a:ea typeface="+mn-ea"/>
              </a:defRPr>
            </a:lvl1pPr>
          </a:lstStyle>
          <a:p>
            <a:pPr fontAlgn="base">
              <a:spcAft>
                <a:spcPct val="0"/>
              </a:spcAft>
            </a:pPr>
            <a:endParaRPr kumimoji="1" lang="en-US" altLang="zh-CN" smtClean="0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ea typeface="+mn-ea"/>
              </a:defRPr>
            </a:lvl1pPr>
          </a:lstStyle>
          <a:p>
            <a:pPr fontAlgn="base">
              <a:spcAft>
                <a:spcPct val="0"/>
              </a:spcAft>
            </a:pPr>
            <a:fld id="{AA7D5616-4274-4511-AD1A-67D959BD357A}" type="slidenum">
              <a:rPr kumimoji="1" lang="en-US" altLang="zh-CN" smtClean="0">
                <a:solidFill>
                  <a:srgbClr val="FFFFFF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kumimoji="1" lang="en-US" altLang="zh-CN" smtClean="0">
              <a:solidFill>
                <a:srgbClr val="FFFFFF"/>
              </a:solidFill>
            </a:endParaRPr>
          </a:p>
        </p:txBody>
      </p:sp>
      <p:sp>
        <p:nvSpPr>
          <p:cNvPr id="1041" name="Text Box 17"/>
          <p:cNvSpPr txBox="1">
            <a:spLocks noChangeArrowheads="1"/>
          </p:cNvSpPr>
          <p:nvPr userDrawn="1"/>
        </p:nvSpPr>
        <p:spPr bwMode="auto">
          <a:xfrm>
            <a:off x="8684684" y="6600826"/>
            <a:ext cx="2300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00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目录   上页   下页   返回   结束 </a:t>
            </a:r>
          </a:p>
        </p:txBody>
      </p:sp>
      <p:pic>
        <p:nvPicPr>
          <p:cNvPr id="1042" name="Picture 18" descr="返回">
            <a:hlinkClick r:id="" action="ppaction://hlinkshowjump?jump=lastslideviewed"/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767" y="6376989"/>
            <a:ext cx="474133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目录">
            <a:hlinkClick r:id="" action="ppaction://hlinkshowjump?jump=firstslide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418" y="6376989"/>
            <a:ext cx="474133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上一页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6376989"/>
            <a:ext cx="474133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退出">
            <a:hlinkClick r:id="" action="ppaction://hlinkshowjump?jump=endshow"/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551" y="6376989"/>
            <a:ext cx="474133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下一页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984" y="6376989"/>
            <a:ext cx="474133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09536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>
    <p:wipe dir="r"/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2.emf"/><Relationship Id="rId18" Type="http://schemas.openxmlformats.org/officeDocument/2006/relationships/oleObject" Target="../embeddings/oleObject37.bin"/><Relationship Id="rId26" Type="http://schemas.openxmlformats.org/officeDocument/2006/relationships/oleObject" Target="../embeddings/oleObject41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636.emf"/><Relationship Id="rId34" Type="http://schemas.openxmlformats.org/officeDocument/2006/relationships/oleObject" Target="../embeddings/oleObject45.bin"/><Relationship Id="rId7" Type="http://schemas.openxmlformats.org/officeDocument/2006/relationships/image" Target="../media/image629.emf"/><Relationship Id="rId12" Type="http://schemas.openxmlformats.org/officeDocument/2006/relationships/oleObject" Target="../embeddings/oleObject34.bin"/><Relationship Id="rId17" Type="http://schemas.openxmlformats.org/officeDocument/2006/relationships/image" Target="../media/image634.emf"/><Relationship Id="rId25" Type="http://schemas.openxmlformats.org/officeDocument/2006/relationships/image" Target="../media/image638.emf"/><Relationship Id="rId33" Type="http://schemas.openxmlformats.org/officeDocument/2006/relationships/image" Target="../media/image642.e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36.bin"/><Relationship Id="rId20" Type="http://schemas.openxmlformats.org/officeDocument/2006/relationships/oleObject" Target="../embeddings/oleObject38.bin"/><Relationship Id="rId29" Type="http://schemas.openxmlformats.org/officeDocument/2006/relationships/image" Target="../media/image640.e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631.emf"/><Relationship Id="rId24" Type="http://schemas.openxmlformats.org/officeDocument/2006/relationships/oleObject" Target="../embeddings/oleObject40.bin"/><Relationship Id="rId32" Type="http://schemas.openxmlformats.org/officeDocument/2006/relationships/oleObject" Target="../embeddings/oleObject44.bin"/><Relationship Id="rId5" Type="http://schemas.openxmlformats.org/officeDocument/2006/relationships/image" Target="../media/image628.emf"/><Relationship Id="rId15" Type="http://schemas.openxmlformats.org/officeDocument/2006/relationships/image" Target="../media/image633.emf"/><Relationship Id="rId23" Type="http://schemas.openxmlformats.org/officeDocument/2006/relationships/image" Target="../media/image637.emf"/><Relationship Id="rId28" Type="http://schemas.openxmlformats.org/officeDocument/2006/relationships/oleObject" Target="../embeddings/oleObject42.bin"/><Relationship Id="rId36" Type="http://schemas.openxmlformats.org/officeDocument/2006/relationships/image" Target="../media/image627.jpeg"/><Relationship Id="rId10" Type="http://schemas.openxmlformats.org/officeDocument/2006/relationships/oleObject" Target="../embeddings/oleObject33.bin"/><Relationship Id="rId19" Type="http://schemas.openxmlformats.org/officeDocument/2006/relationships/image" Target="../media/image635.emf"/><Relationship Id="rId31" Type="http://schemas.openxmlformats.org/officeDocument/2006/relationships/image" Target="../media/image641.e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630.emf"/><Relationship Id="rId14" Type="http://schemas.openxmlformats.org/officeDocument/2006/relationships/oleObject" Target="../embeddings/oleObject35.bin"/><Relationship Id="rId22" Type="http://schemas.openxmlformats.org/officeDocument/2006/relationships/oleObject" Target="../embeddings/oleObject39.bin"/><Relationship Id="rId27" Type="http://schemas.openxmlformats.org/officeDocument/2006/relationships/image" Target="../media/image639.emf"/><Relationship Id="rId30" Type="http://schemas.openxmlformats.org/officeDocument/2006/relationships/oleObject" Target="../embeddings/oleObject43.bin"/><Relationship Id="rId35" Type="http://schemas.openxmlformats.org/officeDocument/2006/relationships/image" Target="../media/image643.emf"/><Relationship Id="rId8" Type="http://schemas.openxmlformats.org/officeDocument/2006/relationships/oleObject" Target="../embeddings/oleObject32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648.png"/><Relationship Id="rId7" Type="http://schemas.openxmlformats.org/officeDocument/2006/relationships/image" Target="../media/image645.e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647.emf"/><Relationship Id="rId5" Type="http://schemas.openxmlformats.org/officeDocument/2006/relationships/image" Target="../media/image644.e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46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656.emf"/><Relationship Id="rId3" Type="http://schemas.openxmlformats.org/officeDocument/2006/relationships/oleObject" Target="../embeddings/oleObject50.bin"/><Relationship Id="rId21" Type="http://schemas.openxmlformats.org/officeDocument/2006/relationships/oleObject" Target="../embeddings/oleObject59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653.emf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655.emf"/><Relationship Id="rId20" Type="http://schemas.openxmlformats.org/officeDocument/2006/relationships/image" Target="../media/image657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650.emf"/><Relationship Id="rId11" Type="http://schemas.openxmlformats.org/officeDocument/2006/relationships/oleObject" Target="../embeddings/oleObject54.bin"/><Relationship Id="rId24" Type="http://schemas.openxmlformats.org/officeDocument/2006/relationships/image" Target="../media/image659.emf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23" Type="http://schemas.openxmlformats.org/officeDocument/2006/relationships/oleObject" Target="../embeddings/oleObject60.bin"/><Relationship Id="rId10" Type="http://schemas.openxmlformats.org/officeDocument/2006/relationships/image" Target="../media/image652.emf"/><Relationship Id="rId19" Type="http://schemas.openxmlformats.org/officeDocument/2006/relationships/oleObject" Target="../embeddings/oleObject58.bin"/><Relationship Id="rId4" Type="http://schemas.openxmlformats.org/officeDocument/2006/relationships/image" Target="../media/image649.e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654.emf"/><Relationship Id="rId22" Type="http://schemas.openxmlformats.org/officeDocument/2006/relationships/image" Target="../media/image658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e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61.emf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663.emf"/><Relationship Id="rId4" Type="http://schemas.openxmlformats.org/officeDocument/2006/relationships/image" Target="../media/image660.emf"/><Relationship Id="rId9" Type="http://schemas.openxmlformats.org/officeDocument/2006/relationships/oleObject" Target="../embeddings/oleObject64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6.e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671.emf"/><Relationship Id="rId26" Type="http://schemas.openxmlformats.org/officeDocument/2006/relationships/image" Target="../media/image675.emf"/><Relationship Id="rId3" Type="http://schemas.openxmlformats.org/officeDocument/2006/relationships/oleObject" Target="../embeddings/oleObject65.bin"/><Relationship Id="rId21" Type="http://schemas.openxmlformats.org/officeDocument/2006/relationships/oleObject" Target="../embeddings/oleObject74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668.emf"/><Relationship Id="rId17" Type="http://schemas.openxmlformats.org/officeDocument/2006/relationships/oleObject" Target="../embeddings/oleObject72.bin"/><Relationship Id="rId25" Type="http://schemas.openxmlformats.org/officeDocument/2006/relationships/oleObject" Target="../embeddings/oleObject76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670.emf"/><Relationship Id="rId20" Type="http://schemas.openxmlformats.org/officeDocument/2006/relationships/image" Target="../media/image672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665.emf"/><Relationship Id="rId11" Type="http://schemas.openxmlformats.org/officeDocument/2006/relationships/oleObject" Target="../embeddings/oleObject69.bin"/><Relationship Id="rId24" Type="http://schemas.openxmlformats.org/officeDocument/2006/relationships/image" Target="../media/image674.emf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23" Type="http://schemas.openxmlformats.org/officeDocument/2006/relationships/oleObject" Target="../embeddings/oleObject75.bin"/><Relationship Id="rId28" Type="http://schemas.openxmlformats.org/officeDocument/2006/relationships/image" Target="../media/image676.emf"/><Relationship Id="rId10" Type="http://schemas.openxmlformats.org/officeDocument/2006/relationships/image" Target="../media/image667.emf"/><Relationship Id="rId19" Type="http://schemas.openxmlformats.org/officeDocument/2006/relationships/oleObject" Target="../embeddings/oleObject73.bin"/><Relationship Id="rId4" Type="http://schemas.openxmlformats.org/officeDocument/2006/relationships/image" Target="../media/image664.e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669.emf"/><Relationship Id="rId22" Type="http://schemas.openxmlformats.org/officeDocument/2006/relationships/image" Target="../media/image673.emf"/><Relationship Id="rId27" Type="http://schemas.openxmlformats.org/officeDocument/2006/relationships/oleObject" Target="../embeddings/oleObject7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image" Target="../media/image204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5" Type="http://schemas.openxmlformats.org/officeDocument/2006/relationships/image" Target="../media/image299.png"/><Relationship Id="rId10" Type="http://schemas.openxmlformats.org/officeDocument/2006/relationships/image" Target="../media/image304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5.png"/><Relationship Id="rId4" Type="http://schemas.openxmlformats.org/officeDocument/2006/relationships/image" Target="../media/image3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2.png"/><Relationship Id="rId7" Type="http://schemas.openxmlformats.org/officeDocument/2006/relationships/image" Target="../media/image338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10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11" Type="http://schemas.openxmlformats.org/officeDocument/2006/relationships/image" Target="../media/image400.png"/><Relationship Id="rId5" Type="http://schemas.openxmlformats.org/officeDocument/2006/relationships/image" Target="../media/image394.png"/><Relationship Id="rId10" Type="http://schemas.openxmlformats.org/officeDocument/2006/relationships/image" Target="../media/image399.png"/><Relationship Id="rId4" Type="http://schemas.openxmlformats.org/officeDocument/2006/relationships/image" Target="../media/image393.png"/><Relationship Id="rId9" Type="http://schemas.openxmlformats.org/officeDocument/2006/relationships/image" Target="../media/image39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11" Type="http://schemas.openxmlformats.org/officeDocument/2006/relationships/image" Target="../media/image410.png"/><Relationship Id="rId5" Type="http://schemas.openxmlformats.org/officeDocument/2006/relationships/image" Target="../media/image404.png"/><Relationship Id="rId10" Type="http://schemas.openxmlformats.org/officeDocument/2006/relationships/image" Target="../media/image409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7" Type="http://schemas.openxmlformats.org/officeDocument/2006/relationships/image" Target="../media/image45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4.png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464.png"/><Relationship Id="rId7" Type="http://schemas.openxmlformats.org/officeDocument/2006/relationships/image" Target="../media/image468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10" Type="http://schemas.openxmlformats.org/officeDocument/2006/relationships/image" Target="../media/image471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3" Type="http://schemas.openxmlformats.org/officeDocument/2006/relationships/image" Target="../media/image473.png"/><Relationship Id="rId7" Type="http://schemas.openxmlformats.org/officeDocument/2006/relationships/image" Target="../media/image477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88.png"/><Relationship Id="rId7" Type="http://schemas.openxmlformats.org/officeDocument/2006/relationships/image" Target="../media/image492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11" Type="http://schemas.openxmlformats.org/officeDocument/2006/relationships/image" Target="../media/image503.png"/><Relationship Id="rId5" Type="http://schemas.openxmlformats.org/officeDocument/2006/relationships/image" Target="../media/image497.png"/><Relationship Id="rId10" Type="http://schemas.openxmlformats.org/officeDocument/2006/relationships/image" Target="../media/image502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image" Target="../media/image510.png"/><Relationship Id="rId7" Type="http://schemas.openxmlformats.org/officeDocument/2006/relationships/image" Target="../media/image514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image" Target="../media/image518.png"/><Relationship Id="rId5" Type="http://schemas.openxmlformats.org/officeDocument/2006/relationships/image" Target="../media/image512.png"/><Relationship Id="rId10" Type="http://schemas.openxmlformats.org/officeDocument/2006/relationships/image" Target="../media/image517.png"/><Relationship Id="rId4" Type="http://schemas.openxmlformats.org/officeDocument/2006/relationships/image" Target="../media/image511.png"/><Relationship Id="rId9" Type="http://schemas.openxmlformats.org/officeDocument/2006/relationships/image" Target="../media/image51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20.png"/><Relationship Id="rId7" Type="http://schemas.openxmlformats.org/officeDocument/2006/relationships/image" Target="../media/image524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11" Type="http://schemas.openxmlformats.org/officeDocument/2006/relationships/image" Target="../media/image528.png"/><Relationship Id="rId5" Type="http://schemas.openxmlformats.org/officeDocument/2006/relationships/image" Target="../media/image522.png"/><Relationship Id="rId10" Type="http://schemas.openxmlformats.org/officeDocument/2006/relationships/image" Target="../media/image527.png"/><Relationship Id="rId4" Type="http://schemas.openxmlformats.org/officeDocument/2006/relationships/image" Target="../media/image521.png"/><Relationship Id="rId9" Type="http://schemas.openxmlformats.org/officeDocument/2006/relationships/image" Target="../media/image52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11" Type="http://schemas.openxmlformats.org/officeDocument/2006/relationships/image" Target="../media/image538.png"/><Relationship Id="rId5" Type="http://schemas.openxmlformats.org/officeDocument/2006/relationships/image" Target="../media/image532.png"/><Relationship Id="rId10" Type="http://schemas.openxmlformats.org/officeDocument/2006/relationships/image" Target="../media/image537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4.png"/><Relationship Id="rId5" Type="http://schemas.openxmlformats.org/officeDocument/2006/relationships/image" Target="../media/image543.png"/><Relationship Id="rId4" Type="http://schemas.openxmlformats.org/officeDocument/2006/relationships/image" Target="../media/image54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46.png"/><Relationship Id="rId7" Type="http://schemas.openxmlformats.org/officeDocument/2006/relationships/image" Target="../media/image550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9.png"/><Relationship Id="rId11" Type="http://schemas.openxmlformats.org/officeDocument/2006/relationships/image" Target="../media/image554.png"/><Relationship Id="rId5" Type="http://schemas.openxmlformats.org/officeDocument/2006/relationships/image" Target="../media/image548.png"/><Relationship Id="rId10" Type="http://schemas.openxmlformats.org/officeDocument/2006/relationships/image" Target="../media/image553.png"/><Relationship Id="rId4" Type="http://schemas.openxmlformats.org/officeDocument/2006/relationships/image" Target="../media/image547.png"/><Relationship Id="rId9" Type="http://schemas.openxmlformats.org/officeDocument/2006/relationships/image" Target="../media/image5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3" Type="http://schemas.openxmlformats.org/officeDocument/2006/relationships/image" Target="../media/image559.png"/><Relationship Id="rId7" Type="http://schemas.openxmlformats.org/officeDocument/2006/relationships/image" Target="../media/image563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563.png"/><Relationship Id="rId7" Type="http://schemas.openxmlformats.org/officeDocument/2006/relationships/image" Target="../media/image567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570.png"/><Relationship Id="rId7" Type="http://schemas.openxmlformats.org/officeDocument/2006/relationships/image" Target="../media/image574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3.png"/><Relationship Id="rId11" Type="http://schemas.openxmlformats.org/officeDocument/2006/relationships/image" Target="../media/image578.png"/><Relationship Id="rId5" Type="http://schemas.openxmlformats.org/officeDocument/2006/relationships/image" Target="../media/image572.png"/><Relationship Id="rId10" Type="http://schemas.openxmlformats.org/officeDocument/2006/relationships/image" Target="../media/image577.png"/><Relationship Id="rId4" Type="http://schemas.openxmlformats.org/officeDocument/2006/relationships/image" Target="../media/image571.png"/><Relationship Id="rId9" Type="http://schemas.openxmlformats.org/officeDocument/2006/relationships/image" Target="../media/image57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3" Type="http://schemas.openxmlformats.org/officeDocument/2006/relationships/image" Target="../media/image580.png"/><Relationship Id="rId7" Type="http://schemas.openxmlformats.org/officeDocument/2006/relationships/image" Target="../media/image584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Relationship Id="rId9" Type="http://schemas.openxmlformats.org/officeDocument/2006/relationships/image" Target="../media/image58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3" Type="http://schemas.openxmlformats.org/officeDocument/2006/relationships/image" Target="../media/image588.png"/><Relationship Id="rId7" Type="http://schemas.openxmlformats.org/officeDocument/2006/relationships/image" Target="../media/image592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11" Type="http://schemas.openxmlformats.org/officeDocument/2006/relationships/image" Target="../media/image596.png"/><Relationship Id="rId5" Type="http://schemas.openxmlformats.org/officeDocument/2006/relationships/image" Target="../media/image590.png"/><Relationship Id="rId10" Type="http://schemas.openxmlformats.org/officeDocument/2006/relationships/image" Target="../media/image595.png"/><Relationship Id="rId4" Type="http://schemas.openxmlformats.org/officeDocument/2006/relationships/image" Target="../media/image589.png"/><Relationship Id="rId9" Type="http://schemas.openxmlformats.org/officeDocument/2006/relationships/image" Target="../media/image5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97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e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603.e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00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02.emf"/><Relationship Id="rId4" Type="http://schemas.openxmlformats.org/officeDocument/2006/relationships/image" Target="../media/image599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604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7.e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612.emf"/><Relationship Id="rId26" Type="http://schemas.openxmlformats.org/officeDocument/2006/relationships/image" Target="../media/image616.emf"/><Relationship Id="rId3" Type="http://schemas.openxmlformats.org/officeDocument/2006/relationships/oleObject" Target="../embeddings/oleObject9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609.emf"/><Relationship Id="rId17" Type="http://schemas.openxmlformats.org/officeDocument/2006/relationships/oleObject" Target="../embeddings/oleObject16.bin"/><Relationship Id="rId25" Type="http://schemas.openxmlformats.org/officeDocument/2006/relationships/oleObject" Target="../embeddings/oleObject20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611.emf"/><Relationship Id="rId20" Type="http://schemas.openxmlformats.org/officeDocument/2006/relationships/image" Target="../media/image613.emf"/><Relationship Id="rId29" Type="http://schemas.openxmlformats.org/officeDocument/2006/relationships/oleObject" Target="../embeddings/oleObject22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606.emf"/><Relationship Id="rId11" Type="http://schemas.openxmlformats.org/officeDocument/2006/relationships/oleObject" Target="../embeddings/oleObject13.bin"/><Relationship Id="rId24" Type="http://schemas.openxmlformats.org/officeDocument/2006/relationships/image" Target="../media/image615.emf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23" Type="http://schemas.openxmlformats.org/officeDocument/2006/relationships/oleObject" Target="../embeddings/oleObject19.bin"/><Relationship Id="rId28" Type="http://schemas.openxmlformats.org/officeDocument/2006/relationships/image" Target="../media/image617.emf"/><Relationship Id="rId10" Type="http://schemas.openxmlformats.org/officeDocument/2006/relationships/image" Target="../media/image608.e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605.e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610.emf"/><Relationship Id="rId22" Type="http://schemas.openxmlformats.org/officeDocument/2006/relationships/image" Target="../media/image614.emf"/><Relationship Id="rId27" Type="http://schemas.openxmlformats.org/officeDocument/2006/relationships/oleObject" Target="../embeddings/oleObject21.bin"/><Relationship Id="rId30" Type="http://schemas.openxmlformats.org/officeDocument/2006/relationships/image" Target="../media/image618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623.emf"/><Relationship Id="rId18" Type="http://schemas.openxmlformats.org/officeDocument/2006/relationships/image" Target="../media/image62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620.e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625.emf"/><Relationship Id="rId2" Type="http://schemas.openxmlformats.org/officeDocument/2006/relationships/video" Target="file:///C:\Documents%20and%20Settings\dell\&#26700;&#38754;\&#39640;&#31561;&#25968;&#23398;&#30005;&#23376;&#25945;&#26696;&#31532;&#20108;&#29256;\&#39640;&#31561;&#25968;&#23398;&#30005;&#23376;&#25945;&#26696;&#31532;&#20108;&#29256;\&#19979;&#20876;\&#31532;&#20061;&#31456;\D9_8&#32451;&#20064;&#39064;.avi" TargetMode="External"/><Relationship Id="rId16" Type="http://schemas.openxmlformats.org/officeDocument/2006/relationships/oleObject" Target="../embeddings/oleObject29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22.emf"/><Relationship Id="rId5" Type="http://schemas.openxmlformats.org/officeDocument/2006/relationships/image" Target="../media/image619.emf"/><Relationship Id="rId15" Type="http://schemas.openxmlformats.org/officeDocument/2006/relationships/image" Target="../media/image624.e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21.emf"/><Relationship Id="rId14" Type="http://schemas.openxmlformats.org/officeDocument/2006/relationships/oleObject" Target="../embeddings/oleObject28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jpeg"/><Relationship Id="rId2" Type="http://schemas.openxmlformats.org/officeDocument/2006/relationships/hyperlink" Target="D9&#20064;&#39064;&#35838;.ppt#-1,1,&#20064;&#39064;&#35838;" TargetMode="Externa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19" y="2375705"/>
            <a:ext cx="4904762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24" y="3024238"/>
            <a:ext cx="6380952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40" name="Text Box 44"/>
          <p:cNvSpPr txBox="1">
            <a:spLocks noChangeArrowheads="1"/>
          </p:cNvSpPr>
          <p:nvPr/>
        </p:nvSpPr>
        <p:spPr bwMode="auto">
          <a:xfrm>
            <a:off x="7575550" y="6600826"/>
            <a:ext cx="501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注   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8686800" cy="609600"/>
          </a:xfrm>
        </p:spPr>
        <p:txBody>
          <a:bodyPr/>
          <a:lstStyle/>
          <a:p>
            <a:pPr algn="l"/>
            <a:r>
              <a:rPr lang="zh-CN" altLang="en-US" sz="2800" b="1">
                <a:ea typeface="楷体_GB2312" pitchFamily="49" charset="-122"/>
              </a:rPr>
              <a:t>备用题</a:t>
            </a:r>
            <a:r>
              <a:rPr lang="zh-CN" altLang="en-US" sz="2800">
                <a:ea typeface="楷体_GB2312" pitchFamily="49" charset="-122"/>
              </a:rPr>
              <a:t>  </a:t>
            </a:r>
            <a:r>
              <a:rPr lang="en-US" altLang="zh-CN" sz="2800" b="1">
                <a:ea typeface="楷体_GB2312" pitchFamily="49" charset="-122"/>
              </a:rPr>
              <a:t>1.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求半径为</a:t>
            </a:r>
            <a:r>
              <a:rPr lang="en-US" altLang="zh-CN" sz="2800" i="1">
                <a:solidFill>
                  <a:schemeClr val="tx1"/>
                </a:solidFill>
                <a:ea typeface="楷体_GB2312" pitchFamily="49" charset="-122"/>
              </a:rPr>
              <a:t>R</a:t>
            </a:r>
            <a:r>
              <a:rPr lang="en-US" altLang="zh-CN" sz="2800">
                <a:ea typeface="楷体_GB2312" pitchFamily="49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的圆的内接三角形中面积最大者</a:t>
            </a:r>
            <a:r>
              <a:rPr lang="en-US" altLang="zh-CN" sz="2800">
                <a:ea typeface="楷体_GB2312" pitchFamily="49" charset="-122"/>
              </a:rPr>
              <a:t>.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2209800" y="609600"/>
            <a:ext cx="762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00"/>
                </a:solidFill>
                <a:ea typeface="楷体_GB2312" pitchFamily="49" charset="-122"/>
              </a:rPr>
              <a:t>解</a:t>
            </a:r>
            <a:r>
              <a:rPr kumimoji="1" lang="en-US" altLang="zh-CN" sz="2800" b="1">
                <a:solidFill>
                  <a:srgbClr val="FFFF00"/>
                </a:solidFill>
                <a:ea typeface="楷体_GB2312" pitchFamily="49" charset="-122"/>
              </a:rPr>
              <a:t>: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设内接三角形各边所对的圆心角为 </a:t>
            </a:r>
            <a:r>
              <a:rPr kumimoji="1" lang="en-US" altLang="zh-CN" sz="3200" i="1">
                <a:solidFill>
                  <a:srgbClr val="FFFFFF"/>
                </a:solidFill>
                <a:ea typeface="楷体_GB2312" pitchFamily="49" charset="-122"/>
              </a:rPr>
              <a:t>x, y, z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3432175" y="1219200"/>
          <a:ext cx="2247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4" imgW="2247840" imgH="393480" progId="Equation.3">
                  <p:embed/>
                </p:oleObj>
              </mc:Choice>
              <mc:Fallback>
                <p:oleObj name="Equation" r:id="rId4" imgW="2247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1219200"/>
                        <a:ext cx="2247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339" name="Group 43"/>
          <p:cNvGrpSpPr>
            <a:grpSpLocks/>
          </p:cNvGrpSpPr>
          <p:nvPr/>
        </p:nvGrpSpPr>
        <p:grpSpPr bwMode="auto">
          <a:xfrm>
            <a:off x="8534401" y="4343401"/>
            <a:ext cx="1871663" cy="1871663"/>
            <a:chOff x="4416" y="2736"/>
            <a:chExt cx="1179" cy="1179"/>
          </a:xfrm>
        </p:grpSpPr>
        <p:sp>
          <p:nvSpPr>
            <p:cNvPr id="55302" name="Oval 6"/>
            <p:cNvSpPr>
              <a:spLocks noChangeArrowheads="1"/>
            </p:cNvSpPr>
            <p:nvPr/>
          </p:nvSpPr>
          <p:spPr bwMode="auto">
            <a:xfrm>
              <a:off x="4416" y="2736"/>
              <a:ext cx="1179" cy="11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55303" name="Line 7"/>
            <p:cNvSpPr>
              <a:spLocks noChangeShapeType="1"/>
            </p:cNvSpPr>
            <p:nvPr/>
          </p:nvSpPr>
          <p:spPr bwMode="auto">
            <a:xfrm flipH="1">
              <a:off x="4464" y="2784"/>
              <a:ext cx="28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55304" name="Line 8"/>
            <p:cNvSpPr>
              <a:spLocks noChangeShapeType="1"/>
            </p:cNvSpPr>
            <p:nvPr/>
          </p:nvSpPr>
          <p:spPr bwMode="auto">
            <a:xfrm>
              <a:off x="4464" y="3504"/>
              <a:ext cx="105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55305" name="Line 9"/>
            <p:cNvSpPr>
              <a:spLocks noChangeShapeType="1"/>
            </p:cNvSpPr>
            <p:nvPr/>
          </p:nvSpPr>
          <p:spPr bwMode="auto">
            <a:xfrm flipH="1" flipV="1">
              <a:off x="4752" y="2784"/>
              <a:ext cx="768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55306" name="Line 10"/>
            <p:cNvSpPr>
              <a:spLocks noChangeShapeType="1"/>
            </p:cNvSpPr>
            <p:nvPr/>
          </p:nvSpPr>
          <p:spPr bwMode="auto">
            <a:xfrm flipH="1" flipV="1">
              <a:off x="4752" y="2784"/>
              <a:ext cx="24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55307" name="Line 11"/>
            <p:cNvSpPr>
              <a:spLocks noChangeShapeType="1"/>
            </p:cNvSpPr>
            <p:nvPr/>
          </p:nvSpPr>
          <p:spPr bwMode="auto">
            <a:xfrm flipH="1">
              <a:off x="4464" y="3312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55308" name="Line 12"/>
            <p:cNvSpPr>
              <a:spLocks noChangeShapeType="1"/>
            </p:cNvSpPr>
            <p:nvPr/>
          </p:nvSpPr>
          <p:spPr bwMode="auto">
            <a:xfrm>
              <a:off x="4992" y="3312"/>
              <a:ext cx="52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55309" name="Object 13"/>
            <p:cNvGraphicFramePr>
              <a:graphicFrameLocks noChangeAspect="1"/>
            </p:cNvGraphicFramePr>
            <p:nvPr/>
          </p:nvGraphicFramePr>
          <p:xfrm>
            <a:off x="5000" y="3168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9" name="Equation" r:id="rId6" imgW="215640" imgH="215640" progId="Equation.3">
                    <p:embed/>
                  </p:oleObj>
                </mc:Choice>
                <mc:Fallback>
                  <p:oleObj name="Equation" r:id="rId6" imgW="215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0" y="3168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10" name="Object 14"/>
            <p:cNvGraphicFramePr>
              <a:graphicFrameLocks noChangeAspect="1"/>
            </p:cNvGraphicFramePr>
            <p:nvPr/>
          </p:nvGraphicFramePr>
          <p:xfrm>
            <a:off x="4896" y="3352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0" name="Equation" r:id="rId8" imgW="241200" imgH="317160" progId="Equation.3">
                    <p:embed/>
                  </p:oleObj>
                </mc:Choice>
                <mc:Fallback>
                  <p:oleObj name="Equation" r:id="rId8" imgW="2412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3352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11" name="Object 15"/>
            <p:cNvGraphicFramePr>
              <a:graphicFrameLocks noChangeAspect="1"/>
            </p:cNvGraphicFramePr>
            <p:nvPr/>
          </p:nvGraphicFramePr>
          <p:xfrm>
            <a:off x="4776" y="3208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1" name="Equation" r:id="rId10" imgW="228600" imgH="241200" progId="Equation.3">
                    <p:embed/>
                  </p:oleObj>
                </mc:Choice>
                <mc:Fallback>
                  <p:oleObj name="Equation" r:id="rId10" imgW="2286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6" y="3208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1828800" y="1600201"/>
            <a:ext cx="655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它们所对应的三个三角形面积分别为</a:t>
            </a:r>
          </a:p>
        </p:txBody>
      </p:sp>
      <p:graphicFrame>
        <p:nvGraphicFramePr>
          <p:cNvPr id="55313" name="Object 17"/>
          <p:cNvGraphicFramePr>
            <a:graphicFrameLocks noChangeAspect="1"/>
          </p:cNvGraphicFramePr>
          <p:nvPr/>
        </p:nvGraphicFramePr>
        <p:xfrm>
          <a:off x="2654300" y="2152650"/>
          <a:ext cx="2247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12" imgW="2247840" imgH="558720" progId="Equation.3">
                  <p:embed/>
                </p:oleObj>
              </mc:Choice>
              <mc:Fallback>
                <p:oleObj name="Equation" r:id="rId12" imgW="224784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00" y="2152650"/>
                        <a:ext cx="22479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4" name="Object 18"/>
          <p:cNvGraphicFramePr>
            <a:graphicFrameLocks noChangeAspect="1"/>
          </p:cNvGraphicFramePr>
          <p:nvPr/>
        </p:nvGraphicFramePr>
        <p:xfrm>
          <a:off x="5187950" y="2152650"/>
          <a:ext cx="23241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14" imgW="2323800" imgH="558720" progId="Equation.3">
                  <p:embed/>
                </p:oleObj>
              </mc:Choice>
              <mc:Fallback>
                <p:oleObj name="Equation" r:id="rId14" imgW="232380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950" y="2152650"/>
                        <a:ext cx="23241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5" name="Object 19"/>
          <p:cNvGraphicFramePr>
            <a:graphicFrameLocks noChangeAspect="1"/>
          </p:cNvGraphicFramePr>
          <p:nvPr/>
        </p:nvGraphicFramePr>
        <p:xfrm>
          <a:off x="7772400" y="2133600"/>
          <a:ext cx="2209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16" imgW="2209680" imgH="558720" progId="Equation.3">
                  <p:embed/>
                </p:oleObj>
              </mc:Choice>
              <mc:Fallback>
                <p:oleObj name="Equation" r:id="rId16" imgW="220968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133600"/>
                        <a:ext cx="22098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6" name="Object 20"/>
          <p:cNvGraphicFramePr>
            <a:graphicFrameLocks noChangeAspect="1"/>
          </p:cNvGraphicFramePr>
          <p:nvPr/>
        </p:nvGraphicFramePr>
        <p:xfrm>
          <a:off x="6032500" y="1219200"/>
          <a:ext cx="2730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Equation" r:id="rId18" imgW="2730240" imgH="393480" progId="Equation.3">
                  <p:embed/>
                </p:oleObj>
              </mc:Choice>
              <mc:Fallback>
                <p:oleObj name="Equation" r:id="rId18" imgW="2730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1219200"/>
                        <a:ext cx="2730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17" name="Text Box 21"/>
          <p:cNvSpPr txBox="1">
            <a:spLocks noChangeArrowheads="1"/>
          </p:cNvSpPr>
          <p:nvPr/>
        </p:nvSpPr>
        <p:spPr bwMode="auto">
          <a:xfrm>
            <a:off x="1828800" y="2743201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设拉氏函数</a:t>
            </a:r>
          </a:p>
        </p:txBody>
      </p:sp>
      <p:graphicFrame>
        <p:nvGraphicFramePr>
          <p:cNvPr id="55318" name="Object 22"/>
          <p:cNvGraphicFramePr>
            <a:graphicFrameLocks noChangeAspect="1"/>
          </p:cNvGraphicFramePr>
          <p:nvPr/>
        </p:nvGraphicFramePr>
        <p:xfrm>
          <a:off x="3884614" y="2870200"/>
          <a:ext cx="624363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20" imgW="6248160" imgH="406080" progId="Equation.3">
                  <p:embed/>
                </p:oleObj>
              </mc:Choice>
              <mc:Fallback>
                <p:oleObj name="Equation" r:id="rId20" imgW="62481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4614" y="2870200"/>
                        <a:ext cx="6243637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19" name="Text Box 23"/>
          <p:cNvSpPr txBox="1">
            <a:spLocks noChangeArrowheads="1"/>
          </p:cNvSpPr>
          <p:nvPr/>
        </p:nvSpPr>
        <p:spPr bwMode="auto">
          <a:xfrm>
            <a:off x="1828800" y="3835401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解方程组</a:t>
            </a:r>
          </a:p>
        </p:txBody>
      </p:sp>
      <p:graphicFrame>
        <p:nvGraphicFramePr>
          <p:cNvPr id="55320" name="Object 24"/>
          <p:cNvGraphicFramePr>
            <a:graphicFrameLocks noChangeAspect="1"/>
          </p:cNvGraphicFramePr>
          <p:nvPr/>
        </p:nvGraphicFramePr>
        <p:xfrm>
          <a:off x="3695700" y="3276600"/>
          <a:ext cx="1866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Equation" r:id="rId22" imgW="1866600" imgH="317160" progId="Equation.3">
                  <p:embed/>
                </p:oleObj>
              </mc:Choice>
              <mc:Fallback>
                <p:oleObj name="Equation" r:id="rId22" imgW="18666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3276600"/>
                        <a:ext cx="18669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21" name="Text Box 25"/>
          <p:cNvSpPr txBox="1">
            <a:spLocks noChangeArrowheads="1"/>
          </p:cNvSpPr>
          <p:nvPr/>
        </p:nvSpPr>
        <p:spPr bwMode="auto">
          <a:xfrm>
            <a:off x="6172200" y="3708401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得</a:t>
            </a:r>
          </a:p>
        </p:txBody>
      </p:sp>
      <p:graphicFrame>
        <p:nvGraphicFramePr>
          <p:cNvPr id="55322" name="Object 26"/>
          <p:cNvGraphicFramePr>
            <a:graphicFrameLocks noChangeAspect="1"/>
          </p:cNvGraphicFramePr>
          <p:nvPr/>
        </p:nvGraphicFramePr>
        <p:xfrm>
          <a:off x="6900863" y="3505200"/>
          <a:ext cx="2184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Equation" r:id="rId24" imgW="2184120" imgH="850680" progId="Equation.3">
                  <p:embed/>
                </p:oleObj>
              </mc:Choice>
              <mc:Fallback>
                <p:oleObj name="Equation" r:id="rId24" imgW="218412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0863" y="3505200"/>
                        <a:ext cx="2184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23" name="Text Box 27"/>
          <p:cNvSpPr txBox="1">
            <a:spLocks noChangeArrowheads="1"/>
          </p:cNvSpPr>
          <p:nvPr/>
        </p:nvSpPr>
        <p:spPr bwMode="auto">
          <a:xfrm>
            <a:off x="1828800" y="5029201"/>
            <a:ext cx="685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故圆内接正三角形面积最大 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最大面积为 </a:t>
            </a:r>
          </a:p>
        </p:txBody>
      </p:sp>
      <p:graphicFrame>
        <p:nvGraphicFramePr>
          <p:cNvPr id="55324" name="Object 28"/>
          <p:cNvGraphicFramePr>
            <a:graphicFrameLocks noChangeAspect="1"/>
          </p:cNvGraphicFramePr>
          <p:nvPr/>
        </p:nvGraphicFramePr>
        <p:xfrm>
          <a:off x="2520950" y="5492750"/>
          <a:ext cx="29464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26" imgW="2946240" imgH="952200" progId="Equation.3">
                  <p:embed/>
                </p:oleObj>
              </mc:Choice>
              <mc:Fallback>
                <p:oleObj name="Equation" r:id="rId26" imgW="294624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5492750"/>
                        <a:ext cx="29464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25" name="Object 29"/>
          <p:cNvGraphicFramePr>
            <a:graphicFrameLocks noChangeAspect="1"/>
          </p:cNvGraphicFramePr>
          <p:nvPr/>
        </p:nvGraphicFramePr>
        <p:xfrm>
          <a:off x="5486400" y="5588000"/>
          <a:ext cx="1549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Equation" r:id="rId28" imgW="1549080" imgH="888840" progId="Equation.3">
                  <p:embed/>
                </p:oleObj>
              </mc:Choice>
              <mc:Fallback>
                <p:oleObj name="Equation" r:id="rId28" imgW="154908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588000"/>
                        <a:ext cx="15494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26" name="Object 30"/>
          <p:cNvGraphicFramePr>
            <a:graphicFrameLocks noChangeAspect="1"/>
          </p:cNvGraphicFramePr>
          <p:nvPr/>
        </p:nvGraphicFramePr>
        <p:xfrm>
          <a:off x="3689350" y="3736975"/>
          <a:ext cx="1892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Equation" r:id="rId30" imgW="1892160" imgH="393480" progId="Equation.3">
                  <p:embed/>
                </p:oleObj>
              </mc:Choice>
              <mc:Fallback>
                <p:oleObj name="Equation" r:id="rId30" imgW="1892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3736975"/>
                        <a:ext cx="1892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27" name="AutoShape 31"/>
          <p:cNvSpPr>
            <a:spLocks/>
          </p:cNvSpPr>
          <p:nvPr/>
        </p:nvSpPr>
        <p:spPr bwMode="auto">
          <a:xfrm>
            <a:off x="3429000" y="3321050"/>
            <a:ext cx="179388" cy="1676400"/>
          </a:xfrm>
          <a:prstGeom prst="leftBrace">
            <a:avLst>
              <a:gd name="adj1" fmla="val 77876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55328" name="Object 32"/>
          <p:cNvGraphicFramePr>
            <a:graphicFrameLocks noChangeAspect="1"/>
          </p:cNvGraphicFramePr>
          <p:nvPr/>
        </p:nvGraphicFramePr>
        <p:xfrm>
          <a:off x="3702050" y="4208463"/>
          <a:ext cx="1854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32" imgW="1854000" imgH="317160" progId="Equation.3">
                  <p:embed/>
                </p:oleObj>
              </mc:Choice>
              <mc:Fallback>
                <p:oleObj name="Equation" r:id="rId32" imgW="18540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050" y="4208463"/>
                        <a:ext cx="1854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29" name="Object 33"/>
          <p:cNvGraphicFramePr>
            <a:graphicFrameLocks noChangeAspect="1"/>
          </p:cNvGraphicFramePr>
          <p:nvPr/>
        </p:nvGraphicFramePr>
        <p:xfrm>
          <a:off x="3644900" y="4651375"/>
          <a:ext cx="2603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Equation" r:id="rId34" imgW="2603160" imgH="393480" progId="Equation.3">
                  <p:embed/>
                </p:oleObj>
              </mc:Choice>
              <mc:Fallback>
                <p:oleObj name="Equation" r:id="rId34" imgW="2603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4651375"/>
                        <a:ext cx="2603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37" name="AutoShape 4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906000" y="1143000"/>
            <a:ext cx="533400" cy="457200"/>
          </a:xfrm>
          <a:prstGeom prst="actionButtonBlank">
            <a:avLst/>
          </a:prstGeom>
          <a:solidFill>
            <a:srgbClr val="0033CC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注</a:t>
            </a:r>
          </a:p>
        </p:txBody>
      </p:sp>
      <p:sp>
        <p:nvSpPr>
          <p:cNvPr id="55338" name="Text Box 42"/>
          <p:cNvSpPr txBox="1">
            <a:spLocks noChangeArrowheads="1"/>
          </p:cNvSpPr>
          <p:nvPr/>
        </p:nvSpPr>
        <p:spPr bwMode="auto">
          <a:xfrm>
            <a:off x="9296400" y="700088"/>
            <a:ext cx="62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则 </a:t>
            </a:r>
          </a:p>
        </p:txBody>
      </p:sp>
      <p:pic>
        <p:nvPicPr>
          <p:cNvPr id="55341" name="Picture 45" descr="机动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6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6376989"/>
            <a:ext cx="355600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12047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5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5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5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5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5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autoUpdateAnimBg="0"/>
      <p:bldP spid="55312" grpId="0" autoUpdateAnimBg="0"/>
      <p:bldP spid="55317" grpId="0" autoUpdateAnimBg="0"/>
      <p:bldP spid="55319" grpId="0" autoUpdateAnimBg="0"/>
      <p:bldP spid="55321" grpId="0" autoUpdateAnimBg="0"/>
      <p:bldP spid="55323" grpId="0" autoUpdateAnimBg="0"/>
      <p:bldP spid="55327" grpId="0" animBg="1"/>
      <p:bldP spid="55337" grpId="0" animBg="1" autoUpdateAnimBg="0"/>
      <p:bldP spid="55338" grpId="0" build="p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685800"/>
            <a:ext cx="685800" cy="533400"/>
          </a:xfrm>
          <a:ln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>
                <a:ea typeface="楷体_GB2312" pitchFamily="49" charset="-122"/>
              </a:rPr>
              <a:t>注</a:t>
            </a: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2362200" y="5195888"/>
            <a:ext cx="7620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因此前者不可能为圆内接三角形中面积最大者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  </a:t>
            </a:r>
          </a:p>
        </p:txBody>
      </p:sp>
      <p:grpSp>
        <p:nvGrpSpPr>
          <p:cNvPr id="61454" name="Group 14"/>
          <p:cNvGrpSpPr>
            <a:grpSpLocks/>
          </p:cNvGrpSpPr>
          <p:nvPr/>
        </p:nvGrpSpPr>
        <p:grpSpPr bwMode="auto">
          <a:xfrm>
            <a:off x="4419600" y="2882901"/>
            <a:ext cx="2324100" cy="1800225"/>
            <a:chOff x="1408" y="1440"/>
            <a:chExt cx="1464" cy="1134"/>
          </a:xfrm>
        </p:grpSpPr>
        <p:sp>
          <p:nvSpPr>
            <p:cNvPr id="61444" name="Oval 4"/>
            <p:cNvSpPr>
              <a:spLocks noChangeArrowheads="1"/>
            </p:cNvSpPr>
            <p:nvPr/>
          </p:nvSpPr>
          <p:spPr bwMode="auto">
            <a:xfrm>
              <a:off x="1632" y="1440"/>
              <a:ext cx="1134" cy="113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61445" name="Freeform 5"/>
            <p:cNvSpPr>
              <a:spLocks/>
            </p:cNvSpPr>
            <p:nvPr/>
          </p:nvSpPr>
          <p:spPr bwMode="auto">
            <a:xfrm>
              <a:off x="1632" y="1595"/>
              <a:ext cx="997" cy="431"/>
            </a:xfrm>
            <a:custGeom>
              <a:avLst/>
              <a:gdLst>
                <a:gd name="T0" fmla="*/ 0 w 1008"/>
                <a:gd name="T1" fmla="*/ 432 h 432"/>
                <a:gd name="T2" fmla="*/ 1008 w 1008"/>
                <a:gd name="T3" fmla="*/ 48 h 432"/>
                <a:gd name="T4" fmla="*/ 192 w 1008"/>
                <a:gd name="T5" fmla="*/ 0 h 432"/>
                <a:gd name="T6" fmla="*/ 0 w 1008"/>
                <a:gd name="T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432">
                  <a:moveTo>
                    <a:pt x="0" y="432"/>
                  </a:moveTo>
                  <a:lnTo>
                    <a:pt x="1008" y="48"/>
                  </a:lnTo>
                  <a:lnTo>
                    <a:pt x="192" y="0"/>
                  </a:lnTo>
                  <a:lnTo>
                    <a:pt x="0" y="43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61448" name="Object 8"/>
            <p:cNvGraphicFramePr>
              <a:graphicFrameLocks noChangeAspect="1"/>
            </p:cNvGraphicFramePr>
            <p:nvPr/>
          </p:nvGraphicFramePr>
          <p:xfrm>
            <a:off x="1408" y="1920"/>
            <a:ext cx="17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0" name="Equation" r:id="rId4" imgW="279360" imgH="304560" progId="Equation.3">
                    <p:embed/>
                  </p:oleObj>
                </mc:Choice>
                <mc:Fallback>
                  <p:oleObj name="Equation" r:id="rId4" imgW="2793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" y="1920"/>
                          <a:ext cx="17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0" name="Object 10"/>
            <p:cNvGraphicFramePr>
              <a:graphicFrameLocks noChangeAspect="1"/>
            </p:cNvGraphicFramePr>
            <p:nvPr/>
          </p:nvGraphicFramePr>
          <p:xfrm>
            <a:off x="2688" y="1488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1" name="Equation" r:id="rId6" imgW="291960" imgH="317160" progId="Equation.3">
                    <p:embed/>
                  </p:oleObj>
                </mc:Choice>
                <mc:Fallback>
                  <p:oleObj name="Equation" r:id="rId6" imgW="29196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1488"/>
                          <a:ext cx="18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1" name="Object 11"/>
            <p:cNvGraphicFramePr>
              <a:graphicFrameLocks noChangeAspect="1"/>
            </p:cNvGraphicFramePr>
            <p:nvPr/>
          </p:nvGraphicFramePr>
          <p:xfrm>
            <a:off x="1584" y="1440"/>
            <a:ext cx="17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" name="Equation" r:id="rId8" imgW="279360" imgH="304560" progId="Equation.3">
                    <p:embed/>
                  </p:oleObj>
                </mc:Choice>
                <mc:Fallback>
                  <p:oleObj name="Equation" r:id="rId8" imgW="2793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440"/>
                          <a:ext cx="17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459" name="Group 19"/>
          <p:cNvGrpSpPr>
            <a:grpSpLocks/>
          </p:cNvGrpSpPr>
          <p:nvPr/>
        </p:nvGrpSpPr>
        <p:grpSpPr bwMode="auto">
          <a:xfrm>
            <a:off x="4775200" y="3187700"/>
            <a:ext cx="1600200" cy="1841500"/>
            <a:chOff x="4136" y="1720"/>
            <a:chExt cx="1008" cy="1160"/>
          </a:xfrm>
        </p:grpSpPr>
        <p:graphicFrame>
          <p:nvGraphicFramePr>
            <p:cNvPr id="61452" name="Object 12"/>
            <p:cNvGraphicFramePr>
              <a:graphicFrameLocks noChangeAspect="1"/>
            </p:cNvGraphicFramePr>
            <p:nvPr/>
          </p:nvGraphicFramePr>
          <p:xfrm>
            <a:off x="4900" y="2560"/>
            <a:ext cx="24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3" name="Equation" r:id="rId10" imgW="380880" imgH="507960" progId="Equation.3">
                    <p:embed/>
                  </p:oleObj>
                </mc:Choice>
                <mc:Fallback>
                  <p:oleObj name="Equation" r:id="rId10" imgW="38088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0" y="2560"/>
                          <a:ext cx="240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53" name="Freeform 13"/>
            <p:cNvSpPr>
              <a:spLocks/>
            </p:cNvSpPr>
            <p:nvPr/>
          </p:nvSpPr>
          <p:spPr bwMode="auto">
            <a:xfrm>
              <a:off x="4136" y="1720"/>
              <a:ext cx="1008" cy="864"/>
            </a:xfrm>
            <a:custGeom>
              <a:avLst/>
              <a:gdLst>
                <a:gd name="T0" fmla="*/ 0 w 1008"/>
                <a:gd name="T1" fmla="*/ 384 h 864"/>
                <a:gd name="T2" fmla="*/ 816 w 1008"/>
                <a:gd name="T3" fmla="*/ 864 h 864"/>
                <a:gd name="T4" fmla="*/ 1008 w 1008"/>
                <a:gd name="T5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8" h="864">
                  <a:moveTo>
                    <a:pt x="0" y="384"/>
                  </a:moveTo>
                  <a:lnTo>
                    <a:pt x="816" y="864"/>
                  </a:lnTo>
                  <a:lnTo>
                    <a:pt x="1008" y="0"/>
                  </a:ln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sp>
        <p:nvSpPr>
          <p:cNvPr id="61456" name="Text Box 16"/>
          <p:cNvSpPr txBox="1">
            <a:spLocks noChangeArrowheads="1"/>
          </p:cNvSpPr>
          <p:nvPr/>
        </p:nvSpPr>
        <p:spPr bwMode="auto">
          <a:xfrm>
            <a:off x="2895601" y="1447801"/>
            <a:ext cx="4600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若</a:t>
            </a:r>
            <a:r>
              <a:rPr kumimoji="1" lang="zh-CN" altLang="en-US" sz="280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∆</a:t>
            </a:r>
            <a:r>
              <a:rPr kumimoji="1" lang="en-US" altLang="zh-CN" sz="2800" i="1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ABC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位于半圆内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(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如图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) ,  </a:t>
            </a:r>
          </a:p>
        </p:txBody>
      </p:sp>
      <p:sp>
        <p:nvSpPr>
          <p:cNvPr id="61458" name="Text Box 18"/>
          <p:cNvSpPr txBox="1">
            <a:spLocks noChangeArrowheads="1"/>
          </p:cNvSpPr>
          <p:nvPr/>
        </p:nvSpPr>
        <p:spPr bwMode="auto">
          <a:xfrm>
            <a:off x="7239000" y="1447801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则其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BC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边上的高</a:t>
            </a:r>
            <a:endParaRPr kumimoji="1" lang="zh-CN" altLang="en-US" sz="280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460" name="Text Box 20"/>
          <p:cNvSpPr txBox="1">
            <a:spLocks noChangeArrowheads="1"/>
          </p:cNvSpPr>
          <p:nvPr/>
        </p:nvSpPr>
        <p:spPr bwMode="auto">
          <a:xfrm>
            <a:off x="2216150" y="2133601"/>
            <a:ext cx="4184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小于</a:t>
            </a:r>
            <a:r>
              <a:rPr kumimoji="1" lang="zh-CN" altLang="en-US" sz="280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∆</a:t>
            </a:r>
            <a:r>
              <a:rPr kumimoji="1" lang="en-US" altLang="zh-CN" sz="2800" i="1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A</a:t>
            </a:r>
            <a:r>
              <a:rPr kumimoji="1" lang="en-US" altLang="zh-CN" sz="2800" baseline="-2500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kumimoji="1" lang="en-US" altLang="zh-CN" sz="2800" i="1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BC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同边上</a:t>
            </a:r>
            <a:r>
              <a:rPr kumimoji="1" lang="zh-CN" altLang="en-US" sz="28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的高</a:t>
            </a:r>
            <a:r>
              <a:rPr kumimoji="1" lang="en-US" altLang="zh-CN" sz="28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endParaRPr kumimoji="1" lang="en-US" altLang="zh-CN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1462" name="Text Box 22"/>
          <p:cNvSpPr txBox="1">
            <a:spLocks noChangeArrowheads="1"/>
          </p:cNvSpPr>
          <p:nvPr/>
        </p:nvSpPr>
        <p:spPr bwMode="auto">
          <a:xfrm>
            <a:off x="6172200" y="2133601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故前者的面积小于后者，  </a:t>
            </a:r>
          </a:p>
        </p:txBody>
      </p:sp>
    </p:spTree>
    <p:extLst>
      <p:ext uri="{BB962C8B-B14F-4D97-AF65-F5344CB8AC3E}">
        <p14:creationId xmlns:p14="http://schemas.microsoft.com/office/powerpoint/2010/main" val="371034486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 autoUpdateAnimBg="0"/>
      <p:bldP spid="61458" grpId="0" build="p" autoUpdateAnimBg="0"/>
      <p:bldP spid="61460" grpId="0" build="p" autoUpdateAnimBg="0" advAuto="0"/>
      <p:bldP spid="61462" grpId="0" build="p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5943600" y="533401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为边的面积最大的四边形 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1828800" y="1219201"/>
            <a:ext cx="609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试列出其目标函数和约束条件 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?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2209800" y="207168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00"/>
                </a:solidFill>
                <a:ea typeface="楷体_GB2312" pitchFamily="49" charset="-122"/>
              </a:rPr>
              <a:t>提示</a:t>
            </a:r>
            <a:r>
              <a:rPr kumimoji="1" lang="en-US" altLang="zh-CN" sz="2800" b="1">
                <a:solidFill>
                  <a:srgbClr val="FFFF00"/>
                </a:solidFill>
                <a:ea typeface="楷体_GB2312" pitchFamily="49" charset="-122"/>
              </a:rPr>
              <a:t>: </a:t>
            </a:r>
          </a:p>
        </p:txBody>
      </p:sp>
      <p:graphicFrame>
        <p:nvGraphicFramePr>
          <p:cNvPr id="58375" name="Object 7"/>
          <p:cNvGraphicFramePr>
            <a:graphicFrameLocks noChangeAspect="1"/>
          </p:cNvGraphicFramePr>
          <p:nvPr/>
        </p:nvGraphicFramePr>
        <p:xfrm>
          <a:off x="4114800" y="2668588"/>
          <a:ext cx="3810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3" imgW="3809880" imgH="850680" progId="Equation.3">
                  <p:embed/>
                </p:oleObj>
              </mc:Choice>
              <mc:Fallback>
                <p:oleObj name="Equation" r:id="rId3" imgW="38098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668588"/>
                        <a:ext cx="3810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6" name="Object 8"/>
          <p:cNvGraphicFramePr>
            <a:graphicFrameLocks noChangeAspect="1"/>
          </p:cNvGraphicFramePr>
          <p:nvPr/>
        </p:nvGraphicFramePr>
        <p:xfrm>
          <a:off x="4451350" y="3646488"/>
          <a:ext cx="3263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5" imgW="3263760" imgH="406080" progId="Equation.3">
                  <p:embed/>
                </p:oleObj>
              </mc:Choice>
              <mc:Fallback>
                <p:oleObj name="Equation" r:id="rId5" imgW="32637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1350" y="3646488"/>
                        <a:ext cx="3263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2133600" y="2771776"/>
            <a:ext cx="228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00"/>
                </a:solidFill>
                <a:ea typeface="楷体_GB2312" pitchFamily="49" charset="-122"/>
              </a:rPr>
              <a:t>目标函数 </a:t>
            </a:r>
            <a:r>
              <a:rPr kumimoji="1" lang="en-US" altLang="zh-CN" sz="2800" b="1">
                <a:solidFill>
                  <a:srgbClr val="FFFF00"/>
                </a:solidFill>
                <a:ea typeface="楷体_GB2312" pitchFamily="49" charset="-122"/>
              </a:rPr>
              <a:t>:</a:t>
            </a:r>
          </a:p>
        </p:txBody>
      </p:sp>
      <p:graphicFrame>
        <p:nvGraphicFramePr>
          <p:cNvPr id="58378" name="Object 10"/>
          <p:cNvGraphicFramePr>
            <a:graphicFrameLocks noChangeAspect="1"/>
          </p:cNvGraphicFramePr>
          <p:nvPr/>
        </p:nvGraphicFramePr>
        <p:xfrm>
          <a:off x="4068764" y="4216400"/>
          <a:ext cx="59896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7" imgW="5994360" imgH="507960" progId="Equation.3">
                  <p:embed/>
                </p:oleObj>
              </mc:Choice>
              <mc:Fallback>
                <p:oleObj name="Equation" r:id="rId7" imgW="59943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4" y="4216400"/>
                        <a:ext cx="598963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2209800" y="4219576"/>
            <a:ext cx="228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00"/>
                </a:solidFill>
                <a:ea typeface="楷体_GB2312" pitchFamily="49" charset="-122"/>
              </a:rPr>
              <a:t>约束条件 </a:t>
            </a:r>
            <a:r>
              <a:rPr kumimoji="1" lang="en-US" altLang="zh-CN" sz="2800" b="1">
                <a:solidFill>
                  <a:srgbClr val="FFFF00"/>
                </a:solidFill>
                <a:ea typeface="楷体_GB2312" pitchFamily="49" charset="-122"/>
              </a:rPr>
              <a:t>:</a:t>
            </a:r>
          </a:p>
        </p:txBody>
      </p:sp>
      <p:graphicFrame>
        <p:nvGraphicFramePr>
          <p:cNvPr id="58380" name="Object 12"/>
          <p:cNvGraphicFramePr>
            <a:graphicFrameLocks noChangeAspect="1"/>
          </p:cNvGraphicFramePr>
          <p:nvPr/>
        </p:nvGraphicFramePr>
        <p:xfrm>
          <a:off x="4613275" y="601663"/>
          <a:ext cx="1308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9" imgW="1307880" imgH="406080" progId="Equation.3">
                  <p:embed/>
                </p:oleObj>
              </mc:Choice>
              <mc:Fallback>
                <p:oleObj name="Equation" r:id="rId9" imgW="13078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275" y="601663"/>
                        <a:ext cx="1308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381" name="Group 13"/>
          <p:cNvGrpSpPr>
            <a:grpSpLocks/>
          </p:cNvGrpSpPr>
          <p:nvPr/>
        </p:nvGrpSpPr>
        <p:grpSpPr bwMode="auto">
          <a:xfrm>
            <a:off x="7772400" y="1219200"/>
            <a:ext cx="2667000" cy="1797050"/>
            <a:chOff x="3936" y="960"/>
            <a:chExt cx="1680" cy="1132"/>
          </a:xfrm>
        </p:grpSpPr>
        <p:graphicFrame>
          <p:nvGraphicFramePr>
            <p:cNvPr id="58382" name="Object 14"/>
            <p:cNvGraphicFramePr>
              <a:graphicFrameLocks noChangeAspect="1"/>
            </p:cNvGraphicFramePr>
            <p:nvPr/>
          </p:nvGraphicFramePr>
          <p:xfrm>
            <a:off x="4073" y="1036"/>
            <a:ext cx="19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5" name="公式" r:id="rId11" imgW="126720" imgH="139680" progId="Equation.3">
                    <p:embed/>
                  </p:oleObj>
                </mc:Choice>
                <mc:Fallback>
                  <p:oleObj name="公式" r:id="rId11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3" y="1036"/>
                          <a:ext cx="19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83" name="Freeform 15"/>
            <p:cNvSpPr>
              <a:spLocks/>
            </p:cNvSpPr>
            <p:nvPr/>
          </p:nvSpPr>
          <p:spPr bwMode="auto">
            <a:xfrm>
              <a:off x="3936" y="1036"/>
              <a:ext cx="1680" cy="1056"/>
            </a:xfrm>
            <a:custGeom>
              <a:avLst/>
              <a:gdLst>
                <a:gd name="T0" fmla="*/ 0 w 1344"/>
                <a:gd name="T1" fmla="*/ 384 h 1056"/>
                <a:gd name="T2" fmla="*/ 528 w 1344"/>
                <a:gd name="T3" fmla="*/ 0 h 1056"/>
                <a:gd name="T4" fmla="*/ 1344 w 1344"/>
                <a:gd name="T5" fmla="*/ 336 h 1056"/>
                <a:gd name="T6" fmla="*/ 624 w 1344"/>
                <a:gd name="T7" fmla="*/ 1056 h 1056"/>
                <a:gd name="T8" fmla="*/ 0 w 1344"/>
                <a:gd name="T9" fmla="*/ 384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1056">
                  <a:moveTo>
                    <a:pt x="0" y="384"/>
                  </a:moveTo>
                  <a:lnTo>
                    <a:pt x="528" y="0"/>
                  </a:lnTo>
                  <a:lnTo>
                    <a:pt x="1344" y="336"/>
                  </a:lnTo>
                  <a:lnTo>
                    <a:pt x="624" y="1056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00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58384" name="Object 16"/>
            <p:cNvGraphicFramePr>
              <a:graphicFrameLocks noChangeAspect="1"/>
            </p:cNvGraphicFramePr>
            <p:nvPr/>
          </p:nvGraphicFramePr>
          <p:xfrm>
            <a:off x="5114" y="960"/>
            <a:ext cx="199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6" name="公式" r:id="rId13" imgW="126720" imgH="177480" progId="Equation.3">
                    <p:embed/>
                  </p:oleObj>
                </mc:Choice>
                <mc:Fallback>
                  <p:oleObj name="公式" r:id="rId13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4" y="960"/>
                          <a:ext cx="199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5" name="Object 17"/>
            <p:cNvGraphicFramePr>
              <a:graphicFrameLocks noChangeAspect="1"/>
            </p:cNvGraphicFramePr>
            <p:nvPr/>
          </p:nvGraphicFramePr>
          <p:xfrm>
            <a:off x="5136" y="1698"/>
            <a:ext cx="17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7" name="公式" r:id="rId15" imgW="114120" imgH="139680" progId="Equation.3">
                    <p:embed/>
                  </p:oleObj>
                </mc:Choice>
                <mc:Fallback>
                  <p:oleObj name="公式" r:id="rId15" imgW="1141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1698"/>
                          <a:ext cx="17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6" name="Object 18"/>
            <p:cNvGraphicFramePr>
              <a:graphicFrameLocks noChangeAspect="1"/>
            </p:cNvGraphicFramePr>
            <p:nvPr/>
          </p:nvGraphicFramePr>
          <p:xfrm>
            <a:off x="3999" y="1632"/>
            <a:ext cx="221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" name="公式" r:id="rId17" imgW="139680" imgH="177480" progId="Equation.3">
                    <p:embed/>
                  </p:oleObj>
                </mc:Choice>
                <mc:Fallback>
                  <p:oleObj name="公式" r:id="rId17" imgW="1396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9" y="1632"/>
                          <a:ext cx="221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387" name="Line 19"/>
          <p:cNvSpPr>
            <a:spLocks noChangeShapeType="1"/>
          </p:cNvSpPr>
          <p:nvPr/>
        </p:nvSpPr>
        <p:spPr bwMode="auto">
          <a:xfrm flipV="1">
            <a:off x="7772400" y="1863725"/>
            <a:ext cx="2667000" cy="82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pSp>
        <p:nvGrpSpPr>
          <p:cNvPr id="58388" name="Group 20"/>
          <p:cNvGrpSpPr>
            <a:grpSpLocks/>
          </p:cNvGrpSpPr>
          <p:nvPr/>
        </p:nvGrpSpPr>
        <p:grpSpPr bwMode="auto">
          <a:xfrm>
            <a:off x="8686800" y="1382713"/>
            <a:ext cx="382588" cy="463550"/>
            <a:chOff x="4512" y="1063"/>
            <a:chExt cx="241" cy="292"/>
          </a:xfrm>
        </p:grpSpPr>
        <p:sp>
          <p:nvSpPr>
            <p:cNvPr id="58389" name="Arc 21"/>
            <p:cNvSpPr>
              <a:spLocks/>
            </p:cNvSpPr>
            <p:nvPr/>
          </p:nvSpPr>
          <p:spPr bwMode="auto">
            <a:xfrm>
              <a:off x="4512" y="1063"/>
              <a:ext cx="241" cy="86"/>
            </a:xfrm>
            <a:custGeom>
              <a:avLst/>
              <a:gdLst>
                <a:gd name="G0" fmla="+- 21600 0 0"/>
                <a:gd name="G1" fmla="+- 4520 0 0"/>
                <a:gd name="G2" fmla="+- 21600 0 0"/>
                <a:gd name="T0" fmla="*/ 43168 w 43200"/>
                <a:gd name="T1" fmla="*/ 3348 h 26120"/>
                <a:gd name="T2" fmla="*/ 478 w 43200"/>
                <a:gd name="T3" fmla="*/ 0 h 26120"/>
                <a:gd name="T4" fmla="*/ 21600 w 43200"/>
                <a:gd name="T5" fmla="*/ 4520 h 26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6120" fill="none" extrusionOk="0">
                  <a:moveTo>
                    <a:pt x="43168" y="3347"/>
                  </a:moveTo>
                  <a:cubicBezTo>
                    <a:pt x="43189" y="3738"/>
                    <a:pt x="43200" y="4129"/>
                    <a:pt x="43200" y="4520"/>
                  </a:cubicBezTo>
                  <a:cubicBezTo>
                    <a:pt x="43200" y="16449"/>
                    <a:pt x="33529" y="26120"/>
                    <a:pt x="21600" y="26120"/>
                  </a:cubicBezTo>
                  <a:cubicBezTo>
                    <a:pt x="9670" y="26120"/>
                    <a:pt x="0" y="16449"/>
                    <a:pt x="0" y="4520"/>
                  </a:cubicBezTo>
                  <a:cubicBezTo>
                    <a:pt x="-1" y="3000"/>
                    <a:pt x="160" y="1485"/>
                    <a:pt x="478" y="0"/>
                  </a:cubicBezTo>
                </a:path>
                <a:path w="43200" h="26120" stroke="0" extrusionOk="0">
                  <a:moveTo>
                    <a:pt x="43168" y="3347"/>
                  </a:moveTo>
                  <a:cubicBezTo>
                    <a:pt x="43189" y="3738"/>
                    <a:pt x="43200" y="4129"/>
                    <a:pt x="43200" y="4520"/>
                  </a:cubicBezTo>
                  <a:cubicBezTo>
                    <a:pt x="43200" y="16449"/>
                    <a:pt x="33529" y="26120"/>
                    <a:pt x="21600" y="26120"/>
                  </a:cubicBezTo>
                  <a:cubicBezTo>
                    <a:pt x="9670" y="26120"/>
                    <a:pt x="0" y="16449"/>
                    <a:pt x="0" y="4520"/>
                  </a:cubicBezTo>
                  <a:cubicBezTo>
                    <a:pt x="-1" y="3000"/>
                    <a:pt x="160" y="1485"/>
                    <a:pt x="478" y="0"/>
                  </a:cubicBezTo>
                  <a:lnTo>
                    <a:pt x="21600" y="4520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58390" name="Object 22"/>
            <p:cNvGraphicFramePr>
              <a:graphicFrameLocks noChangeAspect="1"/>
            </p:cNvGraphicFramePr>
            <p:nvPr/>
          </p:nvGraphicFramePr>
          <p:xfrm>
            <a:off x="4512" y="1133"/>
            <a:ext cx="221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9" name="公式" r:id="rId19" imgW="139680" imgH="139680" progId="Equation.3">
                    <p:embed/>
                  </p:oleObj>
                </mc:Choice>
                <mc:Fallback>
                  <p:oleObj name="公式" r:id="rId19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133"/>
                          <a:ext cx="221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391" name="Group 23"/>
          <p:cNvGrpSpPr>
            <a:grpSpLocks/>
          </p:cNvGrpSpPr>
          <p:nvPr/>
        </p:nvGrpSpPr>
        <p:grpSpPr bwMode="auto">
          <a:xfrm>
            <a:off x="8837614" y="2309814"/>
            <a:ext cx="382587" cy="585787"/>
            <a:chOff x="4607" y="1647"/>
            <a:chExt cx="241" cy="369"/>
          </a:xfrm>
        </p:grpSpPr>
        <p:sp>
          <p:nvSpPr>
            <p:cNvPr id="58392" name="Arc 24"/>
            <p:cNvSpPr>
              <a:spLocks/>
            </p:cNvSpPr>
            <p:nvPr/>
          </p:nvSpPr>
          <p:spPr bwMode="auto">
            <a:xfrm rot="10800000">
              <a:off x="4607" y="1930"/>
              <a:ext cx="241" cy="86"/>
            </a:xfrm>
            <a:custGeom>
              <a:avLst/>
              <a:gdLst>
                <a:gd name="G0" fmla="+- 21600 0 0"/>
                <a:gd name="G1" fmla="+- 4520 0 0"/>
                <a:gd name="G2" fmla="+- 21600 0 0"/>
                <a:gd name="T0" fmla="*/ 43168 w 43200"/>
                <a:gd name="T1" fmla="*/ 3348 h 26120"/>
                <a:gd name="T2" fmla="*/ 478 w 43200"/>
                <a:gd name="T3" fmla="*/ 0 h 26120"/>
                <a:gd name="T4" fmla="*/ 21600 w 43200"/>
                <a:gd name="T5" fmla="*/ 4520 h 26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6120" fill="none" extrusionOk="0">
                  <a:moveTo>
                    <a:pt x="43168" y="3347"/>
                  </a:moveTo>
                  <a:cubicBezTo>
                    <a:pt x="43189" y="3738"/>
                    <a:pt x="43200" y="4129"/>
                    <a:pt x="43200" y="4520"/>
                  </a:cubicBezTo>
                  <a:cubicBezTo>
                    <a:pt x="43200" y="16449"/>
                    <a:pt x="33529" y="26120"/>
                    <a:pt x="21600" y="26120"/>
                  </a:cubicBezTo>
                  <a:cubicBezTo>
                    <a:pt x="9670" y="26120"/>
                    <a:pt x="0" y="16449"/>
                    <a:pt x="0" y="4520"/>
                  </a:cubicBezTo>
                  <a:cubicBezTo>
                    <a:pt x="-1" y="3000"/>
                    <a:pt x="160" y="1485"/>
                    <a:pt x="478" y="0"/>
                  </a:cubicBezTo>
                </a:path>
                <a:path w="43200" h="26120" stroke="0" extrusionOk="0">
                  <a:moveTo>
                    <a:pt x="43168" y="3347"/>
                  </a:moveTo>
                  <a:cubicBezTo>
                    <a:pt x="43189" y="3738"/>
                    <a:pt x="43200" y="4129"/>
                    <a:pt x="43200" y="4520"/>
                  </a:cubicBezTo>
                  <a:cubicBezTo>
                    <a:pt x="43200" y="16449"/>
                    <a:pt x="33529" y="26120"/>
                    <a:pt x="21600" y="26120"/>
                  </a:cubicBezTo>
                  <a:cubicBezTo>
                    <a:pt x="9670" y="26120"/>
                    <a:pt x="0" y="16449"/>
                    <a:pt x="0" y="4520"/>
                  </a:cubicBezTo>
                  <a:cubicBezTo>
                    <a:pt x="-1" y="3000"/>
                    <a:pt x="160" y="1485"/>
                    <a:pt x="478" y="0"/>
                  </a:cubicBezTo>
                  <a:lnTo>
                    <a:pt x="21600" y="4520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58393" name="Object 25"/>
            <p:cNvGraphicFramePr>
              <a:graphicFrameLocks noChangeAspect="1"/>
            </p:cNvGraphicFramePr>
            <p:nvPr/>
          </p:nvGraphicFramePr>
          <p:xfrm>
            <a:off x="4610" y="1647"/>
            <a:ext cx="238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" name="公式" r:id="rId21" imgW="152280" imgH="203040" progId="Equation.3">
                    <p:embed/>
                  </p:oleObj>
                </mc:Choice>
                <mc:Fallback>
                  <p:oleObj name="公式" r:id="rId21" imgW="1522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0" y="1647"/>
                          <a:ext cx="238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394" name="Text Box 26"/>
          <p:cNvSpPr txBox="1">
            <a:spLocks noChangeArrowheads="1"/>
          </p:cNvSpPr>
          <p:nvPr/>
        </p:nvSpPr>
        <p:spPr bwMode="auto">
          <a:xfrm>
            <a:off x="2209800" y="5043488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答案</a:t>
            </a:r>
            <a:r>
              <a:rPr kumimoji="1" lang="en-US" altLang="zh-CN" sz="28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</a:p>
        </p:txBody>
      </p:sp>
      <p:graphicFrame>
        <p:nvGraphicFramePr>
          <p:cNvPr id="58395" name="Object 27"/>
          <p:cNvGraphicFramePr>
            <a:graphicFrameLocks noChangeAspect="1"/>
          </p:cNvGraphicFramePr>
          <p:nvPr/>
        </p:nvGraphicFramePr>
        <p:xfrm>
          <a:off x="3371850" y="5154613"/>
          <a:ext cx="1536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23" imgW="1536480" imgH="393480" progId="Equation.3">
                  <p:embed/>
                </p:oleObj>
              </mc:Choice>
              <mc:Fallback>
                <p:oleObj name="Equation" r:id="rId23" imgW="1536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850" y="5154613"/>
                        <a:ext cx="1536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96" name="Text Box 28"/>
          <p:cNvSpPr txBox="1">
            <a:spLocks noChangeArrowheads="1"/>
          </p:cNvSpPr>
          <p:nvPr/>
        </p:nvSpPr>
        <p:spPr bwMode="auto">
          <a:xfrm>
            <a:off x="4953000" y="5043488"/>
            <a:ext cx="525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即四边形内接于圆时面积最大 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</a:t>
            </a:r>
          </a:p>
        </p:txBody>
      </p:sp>
      <p:sp>
        <p:nvSpPr>
          <p:cNvPr id="58397" name="Rectangle 29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2895600" cy="685800"/>
          </a:xfrm>
        </p:spPr>
        <p:txBody>
          <a:bodyPr/>
          <a:lstStyle/>
          <a:p>
            <a:r>
              <a:rPr lang="en-US" altLang="zh-CN" sz="2800" b="1">
                <a:ea typeface="楷体_GB2312" pitchFamily="49" charset="-122"/>
              </a:rPr>
              <a:t>2.</a:t>
            </a:r>
            <a:r>
              <a:rPr lang="en-US" altLang="zh-CN" sz="280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求平面上以</a:t>
            </a:r>
          </a:p>
        </p:txBody>
      </p:sp>
    </p:spTree>
    <p:extLst>
      <p:ext uri="{BB962C8B-B14F-4D97-AF65-F5344CB8AC3E}">
        <p14:creationId xmlns:p14="http://schemas.microsoft.com/office/powerpoint/2010/main" val="326084756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8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4" grpId="0" autoUpdateAnimBg="0"/>
      <p:bldP spid="58377" grpId="0" autoUpdateAnimBg="0"/>
      <p:bldP spid="58379" grpId="0" autoUpdateAnimBg="0"/>
      <p:bldP spid="58387" grpId="0" animBg="1"/>
      <p:bldP spid="58394" grpId="0" build="p" autoUpdateAnimBg="0"/>
      <p:bldP spid="58396" grpId="0" build="p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133600" y="304800"/>
            <a:ext cx="8382000" cy="647700"/>
          </a:xfrm>
        </p:spPr>
        <p:txBody>
          <a:bodyPr/>
          <a:lstStyle/>
          <a:p>
            <a:pPr algn="l"/>
            <a:r>
              <a:rPr lang="en-US" altLang="zh-CN" sz="2800" b="1">
                <a:ea typeface="楷体_GB2312" pitchFamily="49" charset="-122"/>
              </a:rPr>
              <a:t>3.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设某电视机厂生产一台电视机的成本为</a:t>
            </a:r>
            <a:r>
              <a:rPr lang="en-US" altLang="zh-CN" sz="2800" i="1">
                <a:solidFill>
                  <a:schemeClr val="tx1"/>
                </a:solidFill>
                <a:ea typeface="楷体_GB2312" pitchFamily="49" charset="-122"/>
              </a:rPr>
              <a:t>c</a:t>
            </a:r>
            <a:r>
              <a:rPr lang="en-US" altLang="zh-CN" sz="2800">
                <a:solidFill>
                  <a:schemeClr val="tx1"/>
                </a:solidFill>
                <a:ea typeface="楷体_GB2312" pitchFamily="49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ea typeface="楷体_GB2312" pitchFamily="49" charset="-122"/>
              </a:rPr>
              <a:t>每台电</a:t>
            </a: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1676401" y="852488"/>
            <a:ext cx="5497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电视机的销售价格为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p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销售量为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x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</a:p>
        </p:txBody>
      </p:sp>
      <p:sp>
        <p:nvSpPr>
          <p:cNvPr id="63514" name="Text Box 26"/>
          <p:cNvSpPr txBox="1">
            <a:spLocks noChangeArrowheads="1"/>
          </p:cNvSpPr>
          <p:nvPr/>
        </p:nvSpPr>
        <p:spPr bwMode="auto">
          <a:xfrm>
            <a:off x="7054850" y="838201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假设该厂的生产处于</a:t>
            </a:r>
          </a:p>
        </p:txBody>
      </p:sp>
      <p:sp>
        <p:nvSpPr>
          <p:cNvPr id="63515" name="Text Box 27"/>
          <p:cNvSpPr txBox="1">
            <a:spLocks noChangeArrowheads="1"/>
          </p:cNvSpPr>
          <p:nvPr/>
        </p:nvSpPr>
        <p:spPr bwMode="auto">
          <a:xfrm>
            <a:off x="1676400" y="1371601"/>
            <a:ext cx="5073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平衡状态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即生产量等于销售量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</a:t>
            </a:r>
          </a:p>
        </p:txBody>
      </p:sp>
      <p:sp>
        <p:nvSpPr>
          <p:cNvPr id="63516" name="Text Box 28"/>
          <p:cNvSpPr txBox="1">
            <a:spLocks noChangeArrowheads="1"/>
          </p:cNvSpPr>
          <p:nvPr/>
        </p:nvSpPr>
        <p:spPr bwMode="auto">
          <a:xfrm>
            <a:off x="6705601" y="1371601"/>
            <a:ext cx="3808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根据市场预测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x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与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p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满</a:t>
            </a:r>
            <a:r>
              <a:rPr kumimoji="1" lang="zh-CN" altLang="en-US" sz="2800" i="1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63517" name="Text Box 29"/>
          <p:cNvSpPr txBox="1">
            <a:spLocks noChangeArrowheads="1"/>
          </p:cNvSpPr>
          <p:nvPr/>
        </p:nvSpPr>
        <p:spPr bwMode="auto">
          <a:xfrm>
            <a:off x="1676401" y="1895476"/>
            <a:ext cx="1349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足关系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:</a:t>
            </a:r>
          </a:p>
        </p:txBody>
      </p:sp>
      <p:graphicFrame>
        <p:nvGraphicFramePr>
          <p:cNvPr id="63518" name="Object 30"/>
          <p:cNvGraphicFramePr>
            <a:graphicFrameLocks noChangeAspect="1"/>
          </p:cNvGraphicFramePr>
          <p:nvPr/>
        </p:nvGraphicFramePr>
        <p:xfrm>
          <a:off x="3503614" y="2209801"/>
          <a:ext cx="367188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3" imgW="1676160" imgH="228600" progId="Equation.DSMT4">
                  <p:embed/>
                </p:oleObj>
              </mc:Choice>
              <mc:Fallback>
                <p:oleObj name="Equation" r:id="rId3" imgW="1676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4" y="2209801"/>
                        <a:ext cx="3671887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9" name="Text Box 31"/>
          <p:cNvSpPr txBox="1">
            <a:spLocks noChangeArrowheads="1"/>
          </p:cNvSpPr>
          <p:nvPr/>
        </p:nvSpPr>
        <p:spPr bwMode="auto">
          <a:xfrm>
            <a:off x="1676401" y="2733676"/>
            <a:ext cx="6259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其中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M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是最大市场需求量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a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是价格系数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</a:t>
            </a:r>
          </a:p>
        </p:txBody>
      </p:sp>
      <p:sp>
        <p:nvSpPr>
          <p:cNvPr id="63520" name="Text Box 32"/>
          <p:cNvSpPr txBox="1">
            <a:spLocks noChangeArrowheads="1"/>
          </p:cNvSpPr>
          <p:nvPr/>
        </p:nvSpPr>
        <p:spPr bwMode="auto">
          <a:xfrm>
            <a:off x="7791450" y="2681288"/>
            <a:ext cx="2673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又据对生产环节</a:t>
            </a:r>
          </a:p>
        </p:txBody>
      </p:sp>
      <p:sp>
        <p:nvSpPr>
          <p:cNvPr id="63521" name="Text Box 33"/>
          <p:cNvSpPr txBox="1">
            <a:spLocks noChangeArrowheads="1"/>
          </p:cNvSpPr>
          <p:nvPr/>
        </p:nvSpPr>
        <p:spPr bwMode="auto">
          <a:xfrm>
            <a:off x="1676401" y="3267076"/>
            <a:ext cx="650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的分析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预测每台电视机的生产成本满足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:</a:t>
            </a:r>
          </a:p>
        </p:txBody>
      </p:sp>
      <p:graphicFrame>
        <p:nvGraphicFramePr>
          <p:cNvPr id="63522" name="Object 34"/>
          <p:cNvGraphicFramePr>
            <a:graphicFrameLocks noChangeAspect="1"/>
          </p:cNvGraphicFramePr>
          <p:nvPr/>
        </p:nvGraphicFramePr>
        <p:xfrm>
          <a:off x="3505201" y="3810000"/>
          <a:ext cx="40116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5" imgW="4012920" imgH="431640" progId="Equation.3">
                  <p:embed/>
                </p:oleObj>
              </mc:Choice>
              <mc:Fallback>
                <p:oleObj name="Equation" r:id="rId5" imgW="4012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1" y="3810000"/>
                        <a:ext cx="40116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23" name="Text Box 35"/>
          <p:cNvSpPr txBox="1">
            <a:spLocks noChangeArrowheads="1"/>
          </p:cNvSpPr>
          <p:nvPr/>
        </p:nvSpPr>
        <p:spPr bwMode="auto">
          <a:xfrm>
            <a:off x="1628776" y="4281488"/>
            <a:ext cx="7286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其中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c</a:t>
            </a:r>
            <a:r>
              <a:rPr kumimoji="1" lang="en-US" altLang="zh-CN" sz="2800" baseline="-25000">
                <a:solidFill>
                  <a:srgbClr val="FFFFFF"/>
                </a:solidFill>
                <a:ea typeface="楷体_GB2312" pitchFamily="49" charset="-122"/>
              </a:rPr>
              <a:t>0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是生产一台电视机的成本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k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是规模系数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</a:t>
            </a:r>
          </a:p>
        </p:txBody>
      </p:sp>
      <p:sp>
        <p:nvSpPr>
          <p:cNvPr id="63524" name="Text Box 36"/>
          <p:cNvSpPr txBox="1">
            <a:spLocks noChangeArrowheads="1"/>
          </p:cNvSpPr>
          <p:nvPr/>
        </p:nvSpPr>
        <p:spPr bwMode="auto">
          <a:xfrm>
            <a:off x="8823325" y="4267201"/>
            <a:ext cx="1606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问应如何</a:t>
            </a:r>
          </a:p>
        </p:txBody>
      </p:sp>
      <p:sp>
        <p:nvSpPr>
          <p:cNvPr id="63525" name="Text Box 37"/>
          <p:cNvSpPr txBox="1">
            <a:spLocks noChangeArrowheads="1"/>
          </p:cNvSpPr>
          <p:nvPr/>
        </p:nvSpPr>
        <p:spPr bwMode="auto">
          <a:xfrm>
            <a:off x="1670050" y="4814888"/>
            <a:ext cx="8540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确定每台电视机的售价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p 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才能使该厂获得最大利润？</a:t>
            </a:r>
          </a:p>
        </p:txBody>
      </p:sp>
      <p:sp>
        <p:nvSpPr>
          <p:cNvPr id="63526" name="Text Box 38"/>
          <p:cNvSpPr txBox="1">
            <a:spLocks noChangeArrowheads="1"/>
          </p:cNvSpPr>
          <p:nvPr/>
        </p:nvSpPr>
        <p:spPr bwMode="auto">
          <a:xfrm>
            <a:off x="2152651" y="5334001"/>
            <a:ext cx="3395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00"/>
                </a:solidFill>
                <a:ea typeface="楷体_GB2312" pitchFamily="49" charset="-122"/>
              </a:rPr>
              <a:t>解</a:t>
            </a:r>
            <a:r>
              <a:rPr kumimoji="1" lang="en-US" altLang="zh-CN" sz="2800" b="1">
                <a:solidFill>
                  <a:srgbClr val="FFFF00"/>
                </a:solidFill>
                <a:ea typeface="楷体_GB2312" pitchFamily="49" charset="-122"/>
              </a:rPr>
              <a:t>: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生产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x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台获得利润</a:t>
            </a:r>
            <a:endParaRPr kumimoji="1" lang="zh-CN" altLang="en-US" sz="2800" b="1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63527" name="Line 39"/>
          <p:cNvSpPr>
            <a:spLocks noChangeShapeType="1"/>
          </p:cNvSpPr>
          <p:nvPr/>
        </p:nvSpPr>
        <p:spPr bwMode="auto">
          <a:xfrm>
            <a:off x="5715000" y="838200"/>
            <a:ext cx="4572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3528" name="Line 40"/>
          <p:cNvSpPr>
            <a:spLocks noChangeShapeType="1"/>
          </p:cNvSpPr>
          <p:nvPr/>
        </p:nvSpPr>
        <p:spPr bwMode="auto">
          <a:xfrm>
            <a:off x="1828800" y="1371600"/>
            <a:ext cx="3352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63530" name="Object 42"/>
          <p:cNvGraphicFramePr>
            <a:graphicFrameLocks noChangeAspect="1"/>
          </p:cNvGraphicFramePr>
          <p:nvPr/>
        </p:nvGraphicFramePr>
        <p:xfrm>
          <a:off x="6002338" y="5437188"/>
          <a:ext cx="1714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7" imgW="1714320" imgH="393480" progId="Equation.3">
                  <p:embed/>
                </p:oleObj>
              </mc:Choice>
              <mc:Fallback>
                <p:oleObj name="Equation" r:id="rId7" imgW="1714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2338" y="5437188"/>
                        <a:ext cx="1714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31" name="Text Box 43"/>
          <p:cNvSpPr txBox="1">
            <a:spLocks noChangeArrowheads="1"/>
          </p:cNvSpPr>
          <p:nvPr/>
        </p:nvSpPr>
        <p:spPr bwMode="auto">
          <a:xfrm>
            <a:off x="8442325" y="2254251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①</a:t>
            </a:r>
          </a:p>
        </p:txBody>
      </p:sp>
      <p:sp>
        <p:nvSpPr>
          <p:cNvPr id="63532" name="Text Box 44"/>
          <p:cNvSpPr txBox="1">
            <a:spLocks noChangeArrowheads="1"/>
          </p:cNvSpPr>
          <p:nvPr/>
        </p:nvSpPr>
        <p:spPr bwMode="auto">
          <a:xfrm>
            <a:off x="8467725" y="3702051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②</a:t>
            </a:r>
          </a:p>
        </p:txBody>
      </p:sp>
      <p:sp>
        <p:nvSpPr>
          <p:cNvPr id="63533" name="Text Box 45"/>
          <p:cNvSpPr txBox="1">
            <a:spLocks noChangeArrowheads="1"/>
          </p:cNvSpPr>
          <p:nvPr/>
        </p:nvSpPr>
        <p:spPr bwMode="auto">
          <a:xfrm>
            <a:off x="1736725" y="5857876"/>
            <a:ext cx="4273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问题化为在条件①</a:t>
            </a:r>
            <a:r>
              <a:rPr kumimoji="1" lang="en-US" altLang="zh-CN" sz="2800">
                <a:solidFill>
                  <a:srgbClr val="FFFFFF"/>
                </a:solidFill>
                <a:ea typeface="华文行楷" panose="02010800040101010101" pitchFamily="2" charset="-122"/>
              </a:rPr>
              <a:t>,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 ②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下求</a:t>
            </a:r>
          </a:p>
        </p:txBody>
      </p:sp>
      <p:graphicFrame>
        <p:nvGraphicFramePr>
          <p:cNvPr id="63534" name="Object 46"/>
          <p:cNvGraphicFramePr>
            <a:graphicFrameLocks noChangeAspect="1"/>
          </p:cNvGraphicFramePr>
          <p:nvPr/>
        </p:nvGraphicFramePr>
        <p:xfrm>
          <a:off x="5905500" y="5943600"/>
          <a:ext cx="1714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9" imgW="1714320" imgH="393480" progId="Equation.3">
                  <p:embed/>
                </p:oleObj>
              </mc:Choice>
              <mc:Fallback>
                <p:oleObj name="Equation" r:id="rId9" imgW="1714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5943600"/>
                        <a:ext cx="1714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35" name="Text Box 47"/>
          <p:cNvSpPr txBox="1">
            <a:spLocks noChangeArrowheads="1"/>
          </p:cNvSpPr>
          <p:nvPr/>
        </p:nvSpPr>
        <p:spPr bwMode="auto">
          <a:xfrm>
            <a:off x="7620000" y="5857876"/>
            <a:ext cx="2051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的最大值点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98693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3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3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3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3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3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3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3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3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3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3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3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3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3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3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14" grpId="0" build="p" autoUpdateAnimBg="0"/>
      <p:bldP spid="63515" grpId="0" build="p" autoUpdateAnimBg="0" advAuto="0"/>
      <p:bldP spid="63516" grpId="0" build="p" autoUpdateAnimBg="0"/>
      <p:bldP spid="63517" grpId="0" build="p" autoUpdateAnimBg="0" advAuto="0"/>
      <p:bldP spid="63519" grpId="0" build="p" autoUpdateAnimBg="0"/>
      <p:bldP spid="63520" grpId="0" build="p" autoUpdateAnimBg="0"/>
      <p:bldP spid="63521" grpId="0" build="p" autoUpdateAnimBg="0" advAuto="0"/>
      <p:bldP spid="63523" grpId="0" build="p" autoUpdateAnimBg="0"/>
      <p:bldP spid="63524" grpId="0" build="p" autoUpdateAnimBg="0"/>
      <p:bldP spid="63525" grpId="0" build="p" autoUpdateAnimBg="0" advAuto="0"/>
      <p:bldP spid="63526" grpId="0" build="p" autoUpdateAnimBg="0"/>
      <p:bldP spid="63527" grpId="0" animBg="1"/>
      <p:bldP spid="63528" grpId="0" animBg="1"/>
      <p:bldP spid="63531" grpId="0" build="p" autoUpdateAnimBg="0" advAuto="0"/>
      <p:bldP spid="63532" grpId="0" build="p" autoUpdateAnimBg="0" advAuto="0"/>
      <p:bldP spid="63533" grpId="0" build="p" autoUpdateAnimBg="0"/>
      <p:bldP spid="63535" grpId="0" build="p" autoUpdateAnimBg="0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68" name="Line 32"/>
          <p:cNvSpPr>
            <a:spLocks noChangeShapeType="1"/>
          </p:cNvSpPr>
          <p:nvPr/>
        </p:nvSpPr>
        <p:spPr bwMode="auto">
          <a:xfrm>
            <a:off x="2389188" y="4953000"/>
            <a:ext cx="5002212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grpSp>
        <p:nvGrpSpPr>
          <p:cNvPr id="65569" name="Group 33"/>
          <p:cNvGrpSpPr>
            <a:grpSpLocks/>
          </p:cNvGrpSpPr>
          <p:nvPr/>
        </p:nvGrpSpPr>
        <p:grpSpPr bwMode="auto">
          <a:xfrm>
            <a:off x="2514600" y="4967288"/>
            <a:ext cx="4948238" cy="1433512"/>
            <a:chOff x="624" y="3129"/>
            <a:chExt cx="3117" cy="903"/>
          </a:xfrm>
        </p:grpSpPr>
        <p:graphicFrame>
          <p:nvGraphicFramePr>
            <p:cNvPr id="65540" name="Object 4"/>
            <p:cNvGraphicFramePr>
              <a:graphicFrameLocks noChangeAspect="1"/>
            </p:cNvGraphicFramePr>
            <p:nvPr/>
          </p:nvGraphicFramePr>
          <p:xfrm>
            <a:off x="624" y="3152"/>
            <a:ext cx="2431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1" name="Equation" r:id="rId3" imgW="3860640" imgH="482400" progId="Equation.3">
                    <p:embed/>
                  </p:oleObj>
                </mc:Choice>
                <mc:Fallback>
                  <p:oleObj name="Equation" r:id="rId3" imgW="3860640" imgH="48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152"/>
                          <a:ext cx="2431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1" name="Object 5"/>
            <p:cNvGraphicFramePr>
              <a:graphicFrameLocks noChangeAspect="1"/>
            </p:cNvGraphicFramePr>
            <p:nvPr/>
          </p:nvGraphicFramePr>
          <p:xfrm>
            <a:off x="624" y="3472"/>
            <a:ext cx="252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2" name="Equation" r:id="rId5" imgW="4012920" imgH="431640" progId="Equation.3">
                    <p:embed/>
                  </p:oleObj>
                </mc:Choice>
                <mc:Fallback>
                  <p:oleObj name="Equation" r:id="rId5" imgW="401292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472"/>
                          <a:ext cx="252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2" name="Object 6"/>
            <p:cNvGraphicFramePr>
              <a:graphicFrameLocks noChangeAspect="1"/>
            </p:cNvGraphicFramePr>
            <p:nvPr/>
          </p:nvGraphicFramePr>
          <p:xfrm>
            <a:off x="624" y="3784"/>
            <a:ext cx="108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3" name="Equation" r:id="rId7" imgW="1714320" imgH="393480" progId="Equation.3">
                    <p:embed/>
                  </p:oleObj>
                </mc:Choice>
                <mc:Fallback>
                  <p:oleObj name="Equation" r:id="rId7" imgW="171432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784"/>
                          <a:ext cx="108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391" y="3129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kumimoji="1" lang="en-US" altLang="zh-CN" sz="2800">
                  <a:solidFill>
                    <a:srgbClr val="FFFFFF"/>
                  </a:solidFill>
                  <a:ea typeface="楷体_GB2312" pitchFamily="49" charset="-122"/>
                </a:rPr>
                <a:t>①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401" y="3417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kumimoji="1" lang="en-US" altLang="zh-CN" sz="2800">
                  <a:solidFill>
                    <a:srgbClr val="FFFFFF"/>
                  </a:solidFill>
                  <a:ea typeface="楷体_GB2312" pitchFamily="49" charset="-122"/>
                </a:rPr>
                <a:t>②</a:t>
              </a:r>
            </a:p>
          </p:txBody>
        </p:sp>
      </p:grpSp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1882775" y="228601"/>
            <a:ext cx="267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作拉格朗日函数</a:t>
            </a:r>
          </a:p>
        </p:txBody>
      </p:sp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2362200" y="838200"/>
          <a:ext cx="3086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Equation" r:id="rId9" imgW="3085920" imgH="393480" progId="Equation.3">
                  <p:embed/>
                </p:oleObj>
              </mc:Choice>
              <mc:Fallback>
                <p:oleObj name="Equation" r:id="rId9" imgW="3085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838200"/>
                        <a:ext cx="3086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10"/>
          <p:cNvGraphicFramePr>
            <a:graphicFrameLocks noChangeAspect="1"/>
          </p:cNvGraphicFramePr>
          <p:nvPr/>
        </p:nvGraphicFramePr>
        <p:xfrm>
          <a:off x="5519738" y="777875"/>
          <a:ext cx="20177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Equation" r:id="rId11" imgW="939600" imgH="228600" progId="Equation.DSMT4">
                  <p:embed/>
                </p:oleObj>
              </mc:Choice>
              <mc:Fallback>
                <p:oleObj name="Equation" r:id="rId11" imgW="939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9738" y="777875"/>
                        <a:ext cx="2017712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7" name="Object 11"/>
          <p:cNvGraphicFramePr>
            <a:graphicFrameLocks noChangeAspect="1"/>
          </p:cNvGraphicFramePr>
          <p:nvPr/>
        </p:nvGraphicFramePr>
        <p:xfrm>
          <a:off x="7708900" y="838200"/>
          <a:ext cx="2349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Equation" r:id="rId13" imgW="2349360" imgH="431640" progId="Equation.3">
                  <p:embed/>
                </p:oleObj>
              </mc:Choice>
              <mc:Fallback>
                <p:oleObj name="Equation" r:id="rId13" imgW="2349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8900" y="838200"/>
                        <a:ext cx="2349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8" name="Text Box 12"/>
          <p:cNvSpPr txBox="1">
            <a:spLocks noChangeArrowheads="1"/>
          </p:cNvSpPr>
          <p:nvPr/>
        </p:nvSpPr>
        <p:spPr bwMode="auto">
          <a:xfrm>
            <a:off x="1882775" y="138588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65549" name="Object 13"/>
          <p:cNvGraphicFramePr>
            <a:graphicFrameLocks noChangeAspect="1"/>
          </p:cNvGraphicFramePr>
          <p:nvPr/>
        </p:nvGraphicFramePr>
        <p:xfrm>
          <a:off x="3214688" y="1231900"/>
          <a:ext cx="3594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Equation" r:id="rId15" imgW="3593880" imgH="825480" progId="Equation.3">
                  <p:embed/>
                </p:oleObj>
              </mc:Choice>
              <mc:Fallback>
                <p:oleObj name="Equation" r:id="rId15" imgW="35938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1231900"/>
                        <a:ext cx="35941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0" name="Object 14"/>
          <p:cNvGraphicFramePr>
            <a:graphicFrameLocks noChangeAspect="1"/>
          </p:cNvGraphicFramePr>
          <p:nvPr/>
        </p:nvGraphicFramePr>
        <p:xfrm>
          <a:off x="3143250" y="2044700"/>
          <a:ext cx="31686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Equation" r:id="rId17" imgW="1320480" imgH="253800" progId="Equation.DSMT4">
                  <p:embed/>
                </p:oleObj>
              </mc:Choice>
              <mc:Fallback>
                <p:oleObj name="Equation" r:id="rId17" imgW="1320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044700"/>
                        <a:ext cx="316865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1" name="Object 15"/>
          <p:cNvGraphicFramePr>
            <a:graphicFrameLocks noChangeAspect="1"/>
          </p:cNvGraphicFramePr>
          <p:nvPr/>
        </p:nvGraphicFramePr>
        <p:xfrm>
          <a:off x="3214688" y="2667000"/>
          <a:ext cx="219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Equation" r:id="rId19" imgW="2197080" imgH="431640" progId="Equation.3">
                  <p:embed/>
                </p:oleObj>
              </mc:Choice>
              <mc:Fallback>
                <p:oleObj name="Equation" r:id="rId19" imgW="2197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2667000"/>
                        <a:ext cx="2197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2" name="Text Box 16"/>
          <p:cNvSpPr txBox="1">
            <a:spLocks noChangeArrowheads="1"/>
          </p:cNvSpPr>
          <p:nvPr/>
        </p:nvSpPr>
        <p:spPr bwMode="auto">
          <a:xfrm>
            <a:off x="7080250" y="1371601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③</a:t>
            </a:r>
          </a:p>
        </p:txBody>
      </p:sp>
      <p:sp>
        <p:nvSpPr>
          <p:cNvPr id="65553" name="Text Box 17"/>
          <p:cNvSpPr txBox="1">
            <a:spLocks noChangeArrowheads="1"/>
          </p:cNvSpPr>
          <p:nvPr/>
        </p:nvSpPr>
        <p:spPr bwMode="auto">
          <a:xfrm>
            <a:off x="7080250" y="199548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④</a:t>
            </a:r>
          </a:p>
        </p:txBody>
      </p:sp>
      <p:sp>
        <p:nvSpPr>
          <p:cNvPr id="65554" name="Text Box 18"/>
          <p:cNvSpPr txBox="1">
            <a:spLocks noChangeArrowheads="1"/>
          </p:cNvSpPr>
          <p:nvPr/>
        </p:nvSpPr>
        <p:spPr bwMode="auto">
          <a:xfrm>
            <a:off x="7080250" y="2514601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⑤</a:t>
            </a:r>
          </a:p>
        </p:txBody>
      </p:sp>
      <p:sp>
        <p:nvSpPr>
          <p:cNvPr id="65555" name="Text Box 19"/>
          <p:cNvSpPr txBox="1">
            <a:spLocks noChangeArrowheads="1"/>
          </p:cNvSpPr>
          <p:nvPr/>
        </p:nvSpPr>
        <p:spPr bwMode="auto">
          <a:xfrm>
            <a:off x="1882775" y="3124201"/>
            <a:ext cx="2317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将①代入④得</a:t>
            </a:r>
          </a:p>
        </p:txBody>
      </p:sp>
      <p:graphicFrame>
        <p:nvGraphicFramePr>
          <p:cNvPr id="65557" name="Object 21"/>
          <p:cNvGraphicFramePr>
            <a:graphicFrameLocks noChangeAspect="1"/>
          </p:cNvGraphicFramePr>
          <p:nvPr/>
        </p:nvGraphicFramePr>
        <p:xfrm>
          <a:off x="4114800" y="3175000"/>
          <a:ext cx="11303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21" imgW="1130040" imgH="558720" progId="Equation.3">
                  <p:embed/>
                </p:oleObj>
              </mc:Choice>
              <mc:Fallback>
                <p:oleObj name="Equation" r:id="rId21" imgW="113004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175000"/>
                        <a:ext cx="11303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8" name="Text Box 22"/>
          <p:cNvSpPr txBox="1">
            <a:spLocks noChangeArrowheads="1"/>
          </p:cNvSpPr>
          <p:nvPr/>
        </p:nvSpPr>
        <p:spPr bwMode="auto">
          <a:xfrm>
            <a:off x="5181600" y="3138488"/>
            <a:ext cx="125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由⑤得</a:t>
            </a:r>
          </a:p>
        </p:txBody>
      </p:sp>
      <p:graphicFrame>
        <p:nvGraphicFramePr>
          <p:cNvPr id="65559" name="Object 23"/>
          <p:cNvGraphicFramePr>
            <a:graphicFrameLocks noChangeAspect="1"/>
          </p:cNvGraphicFramePr>
          <p:nvPr/>
        </p:nvGraphicFramePr>
        <p:xfrm>
          <a:off x="6438900" y="3124200"/>
          <a:ext cx="723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Equation" r:id="rId23" imgW="723600" imgH="609480" progId="Equation.3">
                  <p:embed/>
                </p:oleObj>
              </mc:Choice>
              <mc:Fallback>
                <p:oleObj name="Equation" r:id="rId23" imgW="72360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8900" y="3124200"/>
                        <a:ext cx="7239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0" name="Text Box 24"/>
          <p:cNvSpPr txBox="1">
            <a:spLocks noChangeArrowheads="1"/>
          </p:cNvSpPr>
          <p:nvPr/>
        </p:nvSpPr>
        <p:spPr bwMode="auto">
          <a:xfrm>
            <a:off x="1882775" y="3733801"/>
            <a:ext cx="4806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将以上结果及①</a:t>
            </a:r>
            <a:r>
              <a:rPr kumimoji="1" lang="en-US" altLang="zh-CN" sz="2800">
                <a:solidFill>
                  <a:srgbClr val="FFFFFF"/>
                </a:solidFill>
                <a:ea typeface="华文行楷" panose="02010800040101010101" pitchFamily="2" charset="-122"/>
              </a:rPr>
              <a:t>,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 ②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代入③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得</a:t>
            </a:r>
          </a:p>
        </p:txBody>
      </p:sp>
      <p:sp>
        <p:nvSpPr>
          <p:cNvPr id="65562" name="Rectangle 26"/>
          <p:cNvSpPr>
            <a:spLocks noChangeArrowheads="1"/>
          </p:cNvSpPr>
          <p:nvPr/>
        </p:nvSpPr>
        <p:spPr bwMode="auto">
          <a:xfrm>
            <a:off x="2286000" y="4800600"/>
            <a:ext cx="5181600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5563" name="Text Box 27"/>
          <p:cNvSpPr txBox="1">
            <a:spLocks noChangeArrowheads="1"/>
          </p:cNvSpPr>
          <p:nvPr/>
        </p:nvSpPr>
        <p:spPr bwMode="auto">
          <a:xfrm>
            <a:off x="1905000" y="5195888"/>
            <a:ext cx="895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解得</a:t>
            </a:r>
          </a:p>
        </p:txBody>
      </p:sp>
      <p:graphicFrame>
        <p:nvGraphicFramePr>
          <p:cNvPr id="65564" name="Object 28"/>
          <p:cNvGraphicFramePr>
            <a:graphicFrameLocks noChangeAspect="1"/>
          </p:cNvGraphicFramePr>
          <p:nvPr/>
        </p:nvGraphicFramePr>
        <p:xfrm>
          <a:off x="3236913" y="4965700"/>
          <a:ext cx="38989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Microsoft 公式 3.0" r:id="rId25" imgW="3898800" imgH="977760" progId="Equation.3">
                  <p:embed/>
                </p:oleObj>
              </mc:Choice>
              <mc:Fallback>
                <p:oleObj name="Microsoft 公式 3.0" r:id="rId25" imgW="389880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4965700"/>
                        <a:ext cx="38989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5" name="Text Box 29"/>
          <p:cNvSpPr txBox="1">
            <a:spLocks noChangeArrowheads="1"/>
          </p:cNvSpPr>
          <p:nvPr/>
        </p:nvSpPr>
        <p:spPr bwMode="auto">
          <a:xfrm>
            <a:off x="1905001" y="5889626"/>
            <a:ext cx="7654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因问题本身最优价格必定存在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故此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p</a:t>
            </a:r>
            <a:r>
              <a:rPr kumimoji="1" lang="en-US" altLang="zh-CN" sz="2800" baseline="30000">
                <a:solidFill>
                  <a:srgbClr val="FFFFFF"/>
                </a:solidFill>
                <a:ea typeface="楷体_GB2312" pitchFamily="49" charset="-122"/>
              </a:rPr>
              <a:t>*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即为所求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</a:t>
            </a:r>
          </a:p>
        </p:txBody>
      </p:sp>
      <p:graphicFrame>
        <p:nvGraphicFramePr>
          <p:cNvPr id="65561" name="Object 25"/>
          <p:cNvGraphicFramePr>
            <a:graphicFrameLocks noChangeAspect="1"/>
          </p:cNvGraphicFramePr>
          <p:nvPr/>
        </p:nvGraphicFramePr>
        <p:xfrm>
          <a:off x="3214688" y="4102100"/>
          <a:ext cx="4660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Equation" r:id="rId27" imgW="4660560" imgH="825480" progId="Equation.3">
                  <p:embed/>
                </p:oleObj>
              </mc:Choice>
              <mc:Fallback>
                <p:oleObj name="Equation" r:id="rId27" imgW="466056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4102100"/>
                        <a:ext cx="46609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5049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5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5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5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5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5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5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5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5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8" grpId="0" build="p" autoUpdateAnimBg="0"/>
      <p:bldP spid="65552" grpId="0" build="p" autoUpdateAnimBg="0" advAuto="0"/>
      <p:bldP spid="65553" grpId="0" build="p" autoUpdateAnimBg="0" advAuto="0"/>
      <p:bldP spid="65554" grpId="0" build="p" autoUpdateAnimBg="0" advAuto="0"/>
      <p:bldP spid="65555" grpId="0" build="p" autoUpdateAnimBg="0"/>
      <p:bldP spid="65558" grpId="0" build="p" autoUpdateAnimBg="0"/>
      <p:bldP spid="65560" grpId="0" build="p" autoUpdateAnimBg="0"/>
      <p:bldP spid="65562" grpId="0" animBg="1"/>
      <p:bldP spid="65563" grpId="0" build="p" autoUpdateAnimBg="0"/>
      <p:bldP spid="65565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276" y="1364390"/>
            <a:ext cx="6361905" cy="7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704" y="2580885"/>
            <a:ext cx="5019048" cy="10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276" y="4064046"/>
            <a:ext cx="5942857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57" y="326865"/>
            <a:ext cx="7228571" cy="33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7" y="3908885"/>
            <a:ext cx="4295238" cy="695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85" y="3951742"/>
            <a:ext cx="4542857" cy="6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124" y="5030600"/>
            <a:ext cx="4104762" cy="6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886" y="4982980"/>
            <a:ext cx="3676190" cy="7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058" y="3907864"/>
            <a:ext cx="1885714" cy="10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9751" y="6074190"/>
            <a:ext cx="4476190" cy="5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5941" y="5998043"/>
            <a:ext cx="3514286" cy="6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4648" y="5030600"/>
            <a:ext cx="1628571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91" y="643667"/>
            <a:ext cx="5019048" cy="7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72" y="1424619"/>
            <a:ext cx="6428571" cy="6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29" y="2205571"/>
            <a:ext cx="6304762" cy="7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972" y="3908717"/>
            <a:ext cx="2865368" cy="8596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257" y="3908717"/>
            <a:ext cx="2865368" cy="85961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80" y="541437"/>
            <a:ext cx="8218120" cy="48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590" y="680161"/>
            <a:ext cx="5133333" cy="5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76" y="1344657"/>
            <a:ext cx="8447619" cy="7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53" y="2218677"/>
            <a:ext cx="6895238" cy="8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809" y="3273649"/>
            <a:ext cx="7980952" cy="771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90" y="4822805"/>
            <a:ext cx="3400000" cy="5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105" y="3981176"/>
            <a:ext cx="7933333" cy="7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894" y="4045078"/>
            <a:ext cx="2209524" cy="64761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5237" y="5922261"/>
            <a:ext cx="3552381" cy="7047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3295" y="6007975"/>
            <a:ext cx="2523809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4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23" y="520199"/>
            <a:ext cx="4695238" cy="4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75" y="478809"/>
            <a:ext cx="2523963" cy="5303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23" y="1052749"/>
            <a:ext cx="8401016" cy="56270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418" y="5892163"/>
            <a:ext cx="1533333" cy="67619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 flipV="1">
            <a:off x="4862286" y="2438400"/>
            <a:ext cx="72571" cy="3791858"/>
          </a:xfrm>
          <a:prstGeom prst="line">
            <a:avLst/>
          </a:prstGeom>
          <a:solidFill>
            <a:srgbClr val="0000FF"/>
          </a:solidFill>
          <a:ln w="38100" cap="sq" cmpd="sng" algn="ctr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平行四边形 14"/>
          <p:cNvSpPr/>
          <p:nvPr/>
        </p:nvSpPr>
        <p:spPr bwMode="auto">
          <a:xfrm>
            <a:off x="2046514" y="2032355"/>
            <a:ext cx="5733143" cy="1494616"/>
          </a:xfrm>
          <a:prstGeom prst="parallelogram">
            <a:avLst>
              <a:gd name="adj" fmla="val 131299"/>
            </a:avLst>
          </a:prstGeom>
          <a:solidFill>
            <a:srgbClr val="FF8A7D">
              <a:alpha val="50196"/>
            </a:srgbClr>
          </a:solidFill>
          <a:ln w="12700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933" y="2438400"/>
            <a:ext cx="2790476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3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5" y="536161"/>
            <a:ext cx="5333333" cy="647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75" y="1183780"/>
            <a:ext cx="5933333" cy="7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8" y="1964732"/>
            <a:ext cx="1733333" cy="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75" y="2745223"/>
            <a:ext cx="5285714" cy="7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32" y="3472088"/>
            <a:ext cx="6514286" cy="8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84" y="4350142"/>
            <a:ext cx="4028571" cy="752381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 bwMode="auto">
          <a:xfrm>
            <a:off x="477672" y="5102523"/>
            <a:ext cx="10399594" cy="0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484" y="5836587"/>
            <a:ext cx="6095238" cy="5619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7108" y="5788967"/>
            <a:ext cx="2390476" cy="65714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8945" y="536161"/>
            <a:ext cx="2436764" cy="27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7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19" y="434352"/>
            <a:ext cx="4752381" cy="6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85" y="1101019"/>
            <a:ext cx="4847619" cy="723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939" y="1956226"/>
            <a:ext cx="6019048" cy="7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987" y="3104276"/>
            <a:ext cx="580952" cy="5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457" y="3013799"/>
            <a:ext cx="3114286" cy="7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987" y="4512722"/>
            <a:ext cx="6057143" cy="5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390" y="5664025"/>
            <a:ext cx="7019048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3" y="637076"/>
            <a:ext cx="819048" cy="5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771" y="598981"/>
            <a:ext cx="4171429" cy="6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62" y="1648085"/>
            <a:ext cx="1838095" cy="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724" y="1538560"/>
            <a:ext cx="3590476" cy="7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4326" y="637076"/>
            <a:ext cx="3029975" cy="30421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866" y="2640046"/>
            <a:ext cx="1771429" cy="14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8495" y="3020997"/>
            <a:ext cx="800000" cy="666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6723" y="2640044"/>
            <a:ext cx="1866667" cy="1552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3390" y="3126863"/>
            <a:ext cx="885714" cy="5523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6255" y="4045801"/>
            <a:ext cx="2790476" cy="7523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493" y="4722802"/>
            <a:ext cx="4876190" cy="6761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0438" y="5568248"/>
            <a:ext cx="7819048" cy="5333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3374" y="3354330"/>
            <a:ext cx="2590476" cy="210476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866" y="6222065"/>
            <a:ext cx="7295238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3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95" y="1225838"/>
            <a:ext cx="6266667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934" y="2893152"/>
            <a:ext cx="3904762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5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75" y="992924"/>
            <a:ext cx="6704762" cy="45238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075" y="5692809"/>
            <a:ext cx="5904762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6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57" y="598981"/>
            <a:ext cx="914286" cy="6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895" y="715094"/>
            <a:ext cx="4266667" cy="6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895" y="1498638"/>
            <a:ext cx="5228571" cy="60952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391886" y="2108162"/>
            <a:ext cx="9535885" cy="0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57" y="2529801"/>
            <a:ext cx="1352381" cy="6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2952" y="2253611"/>
            <a:ext cx="5123809" cy="11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970" y="3326447"/>
            <a:ext cx="2657143" cy="2904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1160" y="2688773"/>
            <a:ext cx="1504762" cy="5809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2952" y="3728619"/>
            <a:ext cx="4457143" cy="5619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2952" y="4730268"/>
            <a:ext cx="4438095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4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3" y="611056"/>
            <a:ext cx="8266667" cy="1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85" y="2402383"/>
            <a:ext cx="8955800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5" y="1042075"/>
            <a:ext cx="8628571" cy="30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96" y="431097"/>
            <a:ext cx="4095238" cy="6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29" y="4118265"/>
            <a:ext cx="4352381" cy="6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06" y="5046564"/>
            <a:ext cx="2347163" cy="1377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969" y="5087852"/>
            <a:ext cx="3676190" cy="12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159" y="4964042"/>
            <a:ext cx="2495238" cy="1419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710" y="4222106"/>
            <a:ext cx="657143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8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1125732" y="2579427"/>
            <a:ext cx="8057143" cy="3534770"/>
          </a:xfrm>
          <a:prstGeom prst="rect">
            <a:avLst/>
          </a:prstGeom>
          <a:solidFill>
            <a:srgbClr val="CAF7CC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86" y="656112"/>
            <a:ext cx="8057143" cy="15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541" y="2731301"/>
            <a:ext cx="7609524" cy="685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398" y="3417015"/>
            <a:ext cx="7523809" cy="8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398" y="4264634"/>
            <a:ext cx="6228571" cy="8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398" y="5170050"/>
            <a:ext cx="3485714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5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63" y="1838958"/>
            <a:ext cx="6400000" cy="5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451" y="3947820"/>
            <a:ext cx="6457143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76" y="804504"/>
            <a:ext cx="7619048" cy="15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81" y="2519628"/>
            <a:ext cx="6923809" cy="6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05" y="3500505"/>
            <a:ext cx="7276190" cy="10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095" y="4727628"/>
            <a:ext cx="4723809" cy="8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695" y="5735704"/>
            <a:ext cx="585266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3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524" y="703590"/>
            <a:ext cx="7752381" cy="16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24" y="2518752"/>
            <a:ext cx="7933333" cy="1123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714" y="4036200"/>
            <a:ext cx="8000000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827314" y="856343"/>
            <a:ext cx="8926286" cy="4020457"/>
          </a:xfrm>
          <a:prstGeom prst="rect">
            <a:avLst/>
          </a:prstGeom>
          <a:solidFill>
            <a:srgbClr val="CAF7CC"/>
          </a:solidFill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76" y="1155057"/>
            <a:ext cx="8104762" cy="6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894" y="1871705"/>
            <a:ext cx="6123809" cy="6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894" y="2883400"/>
            <a:ext cx="2923809" cy="7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703" y="2826256"/>
            <a:ext cx="3952381" cy="8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295" y="3683399"/>
            <a:ext cx="2304762" cy="8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962" y="3711970"/>
            <a:ext cx="3990476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490" y="482192"/>
            <a:ext cx="5590476" cy="7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142" y="1103497"/>
            <a:ext cx="11717528" cy="13900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64" y="2493505"/>
            <a:ext cx="10113116" cy="8117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37" y="3473733"/>
            <a:ext cx="5780952" cy="4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64" y="4097524"/>
            <a:ext cx="4256008" cy="626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64" y="5014485"/>
            <a:ext cx="4441553" cy="5218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64" y="5845730"/>
            <a:ext cx="9416565" cy="4290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263" y="4074569"/>
            <a:ext cx="3386249" cy="533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1874" y="4070777"/>
            <a:ext cx="2954550" cy="6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52" y="3133762"/>
            <a:ext cx="6438095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866" y="492161"/>
            <a:ext cx="4838095" cy="5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19" y="1290905"/>
            <a:ext cx="3304762" cy="6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475" y="1262333"/>
            <a:ext cx="2161905" cy="70476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493486" y="1938524"/>
            <a:ext cx="9289143" cy="28571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2175363"/>
            <a:ext cx="5714286" cy="7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104" y="2889649"/>
            <a:ext cx="5961905" cy="780952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 bwMode="auto">
          <a:xfrm>
            <a:off x="508000" y="3670601"/>
            <a:ext cx="9521371" cy="0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71" y="4593155"/>
            <a:ext cx="2742857" cy="676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781" y="4118219"/>
            <a:ext cx="3161905" cy="6666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0781" y="5007440"/>
            <a:ext cx="5638095" cy="7333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0781" y="5963327"/>
            <a:ext cx="3114286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2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86" y="667248"/>
            <a:ext cx="9000000" cy="704762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 bwMode="auto">
          <a:xfrm>
            <a:off x="565486" y="1372010"/>
            <a:ext cx="9565485" cy="0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86" y="1686866"/>
            <a:ext cx="600000" cy="5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47" y="1615437"/>
            <a:ext cx="1704762" cy="6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009" y="1705914"/>
            <a:ext cx="695238" cy="5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390" y="1715437"/>
            <a:ext cx="1647619" cy="4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2152" y="1615437"/>
            <a:ext cx="3323809" cy="6952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2628" y="2554101"/>
            <a:ext cx="952381" cy="6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2628" y="2654101"/>
            <a:ext cx="6009524" cy="7619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7390" y="3515016"/>
            <a:ext cx="6104762" cy="7333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181" y="4220346"/>
            <a:ext cx="3828571" cy="552381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 bwMode="auto">
          <a:xfrm flipV="1">
            <a:off x="493752" y="4885415"/>
            <a:ext cx="9956800" cy="14514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5486" y="5159010"/>
            <a:ext cx="2685714" cy="7904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1200" y="5151280"/>
            <a:ext cx="5352381" cy="7714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6438" y="6062174"/>
            <a:ext cx="2723809" cy="57142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51200" y="6104691"/>
            <a:ext cx="1104762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19" y="701038"/>
            <a:ext cx="2504762" cy="6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543" y="758181"/>
            <a:ext cx="5457143" cy="6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780" y="1396276"/>
            <a:ext cx="3066667" cy="5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86" y="2329609"/>
            <a:ext cx="7361905" cy="5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971" y="3262942"/>
            <a:ext cx="6123809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18" y="607591"/>
            <a:ext cx="8247619" cy="5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18" y="1455096"/>
            <a:ext cx="580952" cy="6095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981" y="1464620"/>
            <a:ext cx="2095238" cy="5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570" y="2259057"/>
            <a:ext cx="4028571" cy="7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141" y="2411438"/>
            <a:ext cx="790476" cy="4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4000" y="3167780"/>
            <a:ext cx="4028571" cy="7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379" y="3343970"/>
            <a:ext cx="695238" cy="4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6509" y="2877303"/>
            <a:ext cx="990476" cy="4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5999" y="2215399"/>
            <a:ext cx="1695238" cy="17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7426" y="4076503"/>
            <a:ext cx="6371429" cy="6285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6073" y="4875701"/>
            <a:ext cx="2866667" cy="6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3103" y="5937493"/>
            <a:ext cx="2771429" cy="6952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7461" y="5918445"/>
            <a:ext cx="2438095" cy="7142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8552" y="5870826"/>
            <a:ext cx="3009524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69" y="442467"/>
            <a:ext cx="6992615" cy="18656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9" y="2360374"/>
            <a:ext cx="2057143" cy="6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78" y="2348616"/>
            <a:ext cx="1838095" cy="6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239" y="2348616"/>
            <a:ext cx="3095238" cy="6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13" y="3302767"/>
            <a:ext cx="1476190" cy="72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2603" y="3359910"/>
            <a:ext cx="3047619" cy="6095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984" y="3317281"/>
            <a:ext cx="771429" cy="561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6890" y="3378958"/>
            <a:ext cx="1276190" cy="5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5557" y="3426577"/>
            <a:ext cx="1933333" cy="4952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655" y="4167020"/>
            <a:ext cx="1328526" cy="6596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9383" y="4268916"/>
            <a:ext cx="3296867" cy="5399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8261" y="4227695"/>
            <a:ext cx="856438" cy="58115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1006" y="4317943"/>
            <a:ext cx="1282074" cy="483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6252" y="5082692"/>
            <a:ext cx="2814987" cy="65961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99103" y="5108331"/>
            <a:ext cx="5304762" cy="6476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414" y="6100578"/>
            <a:ext cx="6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34" y="526637"/>
            <a:ext cx="4790476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61" y="1955935"/>
            <a:ext cx="3475021" cy="3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3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28" y="665685"/>
            <a:ext cx="2742857" cy="11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952" y="2196467"/>
            <a:ext cx="3723809" cy="438095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</p:pic>
      <p:sp>
        <p:nvSpPr>
          <p:cNvPr id="4" name="椭圆 3"/>
          <p:cNvSpPr/>
          <p:nvPr/>
        </p:nvSpPr>
        <p:spPr bwMode="auto">
          <a:xfrm>
            <a:off x="6338667" y="4032999"/>
            <a:ext cx="236305" cy="176145"/>
          </a:xfrm>
          <a:prstGeom prst="ellips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621" y="2495723"/>
            <a:ext cx="249958" cy="18289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7997371" y="2167440"/>
            <a:ext cx="236305" cy="176145"/>
          </a:xfrm>
          <a:prstGeom prst="ellips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8684761" y="2319578"/>
            <a:ext cx="236305" cy="176145"/>
          </a:xfrm>
          <a:prstGeom prst="ellips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9263296" y="3009742"/>
            <a:ext cx="236305" cy="176145"/>
          </a:xfrm>
          <a:prstGeom prst="ellips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183" y="1222828"/>
            <a:ext cx="1790476" cy="52381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 bwMode="auto">
          <a:xfrm flipH="1">
            <a:off x="7213600" y="1651036"/>
            <a:ext cx="901923" cy="815660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>
            <a:endCxn id="6" idx="7"/>
          </p:cNvCxnSpPr>
          <p:nvPr/>
        </p:nvCxnSpPr>
        <p:spPr bwMode="auto">
          <a:xfrm>
            <a:off x="8115523" y="1651036"/>
            <a:ext cx="83547" cy="542200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>
            <a:stCxn id="9" idx="2"/>
            <a:endCxn id="7" idx="0"/>
          </p:cNvCxnSpPr>
          <p:nvPr/>
        </p:nvCxnSpPr>
        <p:spPr bwMode="auto">
          <a:xfrm>
            <a:off x="8662421" y="1746638"/>
            <a:ext cx="140493" cy="572940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/>
          <p:cNvCxnSpPr>
            <a:endCxn id="8" idx="0"/>
          </p:cNvCxnSpPr>
          <p:nvPr/>
        </p:nvCxnSpPr>
        <p:spPr bwMode="auto">
          <a:xfrm>
            <a:off x="9129486" y="1651036"/>
            <a:ext cx="251963" cy="1358706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椭圆 19"/>
          <p:cNvSpPr/>
          <p:nvPr/>
        </p:nvSpPr>
        <p:spPr bwMode="auto">
          <a:xfrm>
            <a:off x="7338579" y="4520976"/>
            <a:ext cx="107250" cy="214086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767183" y="3636899"/>
            <a:ext cx="107250" cy="214086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710965" y="3850985"/>
            <a:ext cx="107250" cy="214086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8233676" y="3636899"/>
            <a:ext cx="107250" cy="214086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125" y="2965227"/>
            <a:ext cx="1019048" cy="561905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 bwMode="auto">
          <a:xfrm>
            <a:off x="6338667" y="3294743"/>
            <a:ext cx="999912" cy="1226233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788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0" y="437018"/>
            <a:ext cx="6400000" cy="6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8" y="1170350"/>
            <a:ext cx="2561905" cy="561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729" y="1732255"/>
            <a:ext cx="3609524" cy="16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253" y="2222731"/>
            <a:ext cx="3438095" cy="7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271" y="3367969"/>
            <a:ext cx="8809524" cy="3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461" y="3672731"/>
            <a:ext cx="8457143" cy="7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461" y="4401761"/>
            <a:ext cx="8628571" cy="1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461" y="4622731"/>
            <a:ext cx="5590476" cy="5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260" y="4591945"/>
            <a:ext cx="1428571" cy="5619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61" y="5327924"/>
            <a:ext cx="5085714" cy="6952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1508" y="5399352"/>
            <a:ext cx="2409524" cy="5523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6549" y="1564398"/>
            <a:ext cx="2371429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11" y="1233557"/>
            <a:ext cx="8733333" cy="33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97" y="555611"/>
            <a:ext cx="4152381" cy="5333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1" y="4759122"/>
            <a:ext cx="3876190" cy="5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955" y="4614509"/>
            <a:ext cx="1352381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3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6" y="594936"/>
            <a:ext cx="3247619" cy="8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505" y="456499"/>
            <a:ext cx="3723809" cy="1304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56" y="1761261"/>
            <a:ext cx="4761905" cy="13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298" y="2085070"/>
            <a:ext cx="2447619" cy="7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56" y="3142212"/>
            <a:ext cx="8866667" cy="14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436" y="4942211"/>
            <a:ext cx="1571429" cy="6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314" y="4875543"/>
            <a:ext cx="3438095" cy="7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6329" y="5046973"/>
            <a:ext cx="1876190" cy="5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293" y="5742210"/>
            <a:ext cx="4371429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1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1" y="521419"/>
            <a:ext cx="4238095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433" y="1840240"/>
            <a:ext cx="7419475" cy="3932261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4354286" y="3164114"/>
            <a:ext cx="14514" cy="1988457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990" y="5328053"/>
            <a:ext cx="447619" cy="419048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 bwMode="auto">
          <a:xfrm>
            <a:off x="5558971" y="4158342"/>
            <a:ext cx="14515" cy="994229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486" y="5347101"/>
            <a:ext cx="400000" cy="3809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166" y="5337576"/>
            <a:ext cx="371429" cy="419048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 bwMode="auto">
          <a:xfrm>
            <a:off x="6846544" y="3265714"/>
            <a:ext cx="0" cy="1886857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/>
        </p:nvCxnSpPr>
        <p:spPr bwMode="auto">
          <a:xfrm>
            <a:off x="7852600" y="2645784"/>
            <a:ext cx="0" cy="2506787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892" y="5252524"/>
            <a:ext cx="524301" cy="4755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170" y="1438482"/>
            <a:ext cx="1057143" cy="438095"/>
          </a:xfrm>
          <a:prstGeom prst="rect">
            <a:avLst/>
          </a:prstGeom>
        </p:spPr>
      </p:pic>
      <p:cxnSp>
        <p:nvCxnSpPr>
          <p:cNvPr id="24" name="直接箭头连接符 23"/>
          <p:cNvCxnSpPr>
            <a:stCxn id="22" idx="2"/>
          </p:cNvCxnSpPr>
          <p:nvPr/>
        </p:nvCxnSpPr>
        <p:spPr bwMode="auto">
          <a:xfrm flipH="1">
            <a:off x="4368799" y="1876577"/>
            <a:ext cx="1921943" cy="1287537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箭头连接符 25"/>
          <p:cNvCxnSpPr/>
          <p:nvPr/>
        </p:nvCxnSpPr>
        <p:spPr bwMode="auto">
          <a:xfrm>
            <a:off x="6290741" y="1876577"/>
            <a:ext cx="1561859" cy="769207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958" y="2304049"/>
            <a:ext cx="1066667" cy="466667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 bwMode="auto">
          <a:xfrm flipH="1">
            <a:off x="5573486" y="2645784"/>
            <a:ext cx="717255" cy="1512558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0741" y="6104408"/>
            <a:ext cx="876190" cy="361905"/>
          </a:xfrm>
          <a:prstGeom prst="rect">
            <a:avLst/>
          </a:prstGeom>
        </p:spPr>
      </p:pic>
      <p:cxnSp>
        <p:nvCxnSpPr>
          <p:cNvPr id="32" name="直接箭头连接符 31"/>
          <p:cNvCxnSpPr>
            <a:stCxn id="30" idx="1"/>
          </p:cNvCxnSpPr>
          <p:nvPr/>
        </p:nvCxnSpPr>
        <p:spPr bwMode="auto">
          <a:xfrm flipH="1" flipV="1">
            <a:off x="4470400" y="5547100"/>
            <a:ext cx="1820341" cy="738261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连接符 33"/>
          <p:cNvCxnSpPr/>
          <p:nvPr/>
        </p:nvCxnSpPr>
        <p:spPr bwMode="auto">
          <a:xfrm flipV="1">
            <a:off x="3846286" y="3106055"/>
            <a:ext cx="1219200" cy="29028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连接符 35"/>
          <p:cNvCxnSpPr/>
          <p:nvPr/>
        </p:nvCxnSpPr>
        <p:spPr bwMode="auto">
          <a:xfrm>
            <a:off x="4992918" y="4193114"/>
            <a:ext cx="1436914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箭头连接符 39"/>
          <p:cNvCxnSpPr>
            <a:stCxn id="30" idx="0"/>
            <a:endCxn id="13" idx="3"/>
          </p:cNvCxnSpPr>
          <p:nvPr/>
        </p:nvCxnSpPr>
        <p:spPr bwMode="auto">
          <a:xfrm flipH="1" flipV="1">
            <a:off x="5773486" y="5537577"/>
            <a:ext cx="955350" cy="566831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箭头连接符 41"/>
          <p:cNvCxnSpPr>
            <a:endCxn id="14" idx="2"/>
          </p:cNvCxnSpPr>
          <p:nvPr/>
        </p:nvCxnSpPr>
        <p:spPr bwMode="auto">
          <a:xfrm flipV="1">
            <a:off x="6870880" y="5756624"/>
            <a:ext cx="1" cy="347784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连接符 43"/>
          <p:cNvCxnSpPr/>
          <p:nvPr/>
        </p:nvCxnSpPr>
        <p:spPr bwMode="auto">
          <a:xfrm>
            <a:off x="6210520" y="3211892"/>
            <a:ext cx="1393372" cy="0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6" name="图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5336" y="1086209"/>
            <a:ext cx="1085714" cy="542857"/>
          </a:xfrm>
          <a:prstGeom prst="rect">
            <a:avLst/>
          </a:prstGeom>
        </p:spPr>
      </p:pic>
      <p:cxnSp>
        <p:nvCxnSpPr>
          <p:cNvPr id="48" name="直接箭头连接符 47"/>
          <p:cNvCxnSpPr/>
          <p:nvPr/>
        </p:nvCxnSpPr>
        <p:spPr bwMode="auto">
          <a:xfrm flipH="1">
            <a:off x="6846544" y="1553408"/>
            <a:ext cx="1220987" cy="1696601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1908" y="6109020"/>
            <a:ext cx="1000000" cy="419048"/>
          </a:xfrm>
          <a:prstGeom prst="rect">
            <a:avLst/>
          </a:prstGeom>
        </p:spPr>
      </p:pic>
      <p:cxnSp>
        <p:nvCxnSpPr>
          <p:cNvPr id="51" name="直接箭头连接符 50"/>
          <p:cNvCxnSpPr>
            <a:stCxn id="49" idx="1"/>
          </p:cNvCxnSpPr>
          <p:nvPr/>
        </p:nvCxnSpPr>
        <p:spPr bwMode="auto">
          <a:xfrm flipH="1" flipV="1">
            <a:off x="8067531" y="5728053"/>
            <a:ext cx="404377" cy="590491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6888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43" y="2509952"/>
            <a:ext cx="7685714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8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05" y="3033991"/>
            <a:ext cx="3333333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67" y="603341"/>
            <a:ext cx="8611804" cy="15702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0" y="2447385"/>
            <a:ext cx="4684115" cy="7698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37" y="3306902"/>
            <a:ext cx="6708872" cy="5693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00" y="4194188"/>
            <a:ext cx="9171428" cy="11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9" y="5575400"/>
            <a:ext cx="4804833" cy="6429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692" y="5693039"/>
            <a:ext cx="2615048" cy="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19" y="624680"/>
            <a:ext cx="5323809" cy="8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255" y="2323297"/>
            <a:ext cx="4535817" cy="37859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831" y="2775898"/>
            <a:ext cx="1295238" cy="52381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 bwMode="auto">
          <a:xfrm flipH="1">
            <a:off x="5310163" y="3037803"/>
            <a:ext cx="1319616" cy="178736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803" y="3412979"/>
            <a:ext cx="1681414" cy="4678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157" y="5145385"/>
            <a:ext cx="1323810" cy="56190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 flipH="1">
            <a:off x="6121779" y="5466253"/>
            <a:ext cx="991387" cy="116114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170" y="5782202"/>
            <a:ext cx="2304762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3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23" y="750461"/>
            <a:ext cx="3542857" cy="7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02" y="2398059"/>
            <a:ext cx="4566202" cy="6590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751" y="3221687"/>
            <a:ext cx="3323809" cy="5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28" y="4472202"/>
            <a:ext cx="3601012" cy="7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0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868" y="736814"/>
            <a:ext cx="3523809" cy="7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2" y="1788033"/>
            <a:ext cx="3714286" cy="55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868" y="1830889"/>
            <a:ext cx="1638095" cy="4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869" y="2663060"/>
            <a:ext cx="6866667" cy="9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37" y="3890468"/>
            <a:ext cx="3600000" cy="5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200" y="4660733"/>
            <a:ext cx="6171429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7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1514901" y="1719618"/>
            <a:ext cx="8297839" cy="4148919"/>
          </a:xfrm>
          <a:prstGeom prst="rect">
            <a:avLst/>
          </a:prstGeom>
          <a:solidFill>
            <a:srgbClr val="FFF892"/>
          </a:solidFill>
          <a:ln w="127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28" y="728565"/>
            <a:ext cx="3171429" cy="7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63" y="1897039"/>
            <a:ext cx="7500536" cy="10747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463" y="3406884"/>
            <a:ext cx="7335947" cy="696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463" y="4538400"/>
            <a:ext cx="6411936" cy="10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1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79" y="1109679"/>
            <a:ext cx="8527221" cy="17412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179" y="3389538"/>
            <a:ext cx="8667357" cy="12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6" y="586933"/>
            <a:ext cx="6687892" cy="1316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447" y="4030387"/>
            <a:ext cx="3048264" cy="26458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46" y="2361877"/>
            <a:ext cx="5466667" cy="5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615" y="3198514"/>
            <a:ext cx="1800000" cy="5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615" y="3198514"/>
            <a:ext cx="3228571" cy="5428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853" y="4030387"/>
            <a:ext cx="1609524" cy="6190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5374" y="4173245"/>
            <a:ext cx="923810" cy="4761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1198" y="3741371"/>
            <a:ext cx="1390476" cy="125714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2763" y="5091427"/>
            <a:ext cx="3876190" cy="12666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3707" y="5427921"/>
            <a:ext cx="2914286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78" y="928859"/>
            <a:ext cx="3876190" cy="12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168" y="1190304"/>
            <a:ext cx="2914141" cy="7437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78" y="481240"/>
            <a:ext cx="1619048" cy="4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978" y="2195525"/>
            <a:ext cx="4161905" cy="5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978" y="2869693"/>
            <a:ext cx="3571429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407" y="2887465"/>
            <a:ext cx="2742857" cy="609524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777922" y="3469693"/>
            <a:ext cx="8106771" cy="0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389" y="3720653"/>
            <a:ext cx="1190476" cy="485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406" y="4571027"/>
            <a:ext cx="2619048" cy="14095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7454" y="4990074"/>
            <a:ext cx="761905" cy="5714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4390" y="4742512"/>
            <a:ext cx="2580952" cy="12857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7458" y="5085369"/>
            <a:ext cx="666667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8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685" y="433419"/>
            <a:ext cx="4371429" cy="5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847" y="1092466"/>
            <a:ext cx="7447619" cy="63809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>
            <a:off x="1255485" y="1762951"/>
            <a:ext cx="9477828" cy="0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656" y="1978751"/>
            <a:ext cx="3800000" cy="7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837" y="1997798"/>
            <a:ext cx="2552381" cy="7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847" y="2611896"/>
            <a:ext cx="7800000" cy="8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0455" y="3326182"/>
            <a:ext cx="8619048" cy="9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0455" y="4207517"/>
            <a:ext cx="2333333" cy="6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4418" y="4234099"/>
            <a:ext cx="5019048" cy="676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893" y="5036511"/>
            <a:ext cx="8514286" cy="1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4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56" y="422977"/>
            <a:ext cx="7065876" cy="14570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6" y="2077714"/>
            <a:ext cx="3800000" cy="8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42" y="2134856"/>
            <a:ext cx="1619048" cy="7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959" y="3103952"/>
            <a:ext cx="1942857" cy="6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4665" y="3098414"/>
            <a:ext cx="3066667" cy="9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617" y="4124652"/>
            <a:ext cx="3619048" cy="7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342" y="4273133"/>
            <a:ext cx="2923809" cy="638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5617" y="5183448"/>
            <a:ext cx="5961905" cy="704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8617" y="5985876"/>
            <a:ext cx="6038095" cy="6190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2782" y="6248120"/>
            <a:ext cx="3200000" cy="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0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68" y="838340"/>
            <a:ext cx="3904762" cy="11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45" y="690721"/>
            <a:ext cx="2914286" cy="14095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30" y="2564293"/>
            <a:ext cx="3190476" cy="12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965" y="3909293"/>
            <a:ext cx="2657143" cy="5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363" y="3214055"/>
            <a:ext cx="3123809" cy="1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3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42" y="1932371"/>
            <a:ext cx="3733333" cy="12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94" y="1413620"/>
            <a:ext cx="4057143" cy="244761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1520924" y="3739486"/>
            <a:ext cx="3657600" cy="1384995"/>
          </a:xfrm>
          <a:prstGeom prst="rect">
            <a:avLst/>
          </a:prstGeom>
          <a:solidFill>
            <a:srgbClr val="C6FAFD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在区域上，多元函数唯一的极值不一定是最值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3839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64" y="470710"/>
            <a:ext cx="6651312" cy="1103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" y="1574182"/>
            <a:ext cx="3552381" cy="6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85" y="2361574"/>
            <a:ext cx="7361905" cy="5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64" y="3005231"/>
            <a:ext cx="6980952" cy="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6004" y="3734602"/>
            <a:ext cx="3390476" cy="5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283" y="3786983"/>
            <a:ext cx="1933333" cy="5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283" y="4531518"/>
            <a:ext cx="5733333" cy="5047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9485" y="798893"/>
            <a:ext cx="2219048" cy="18476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283" y="5114948"/>
            <a:ext cx="5161905" cy="84761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4188" y="5384319"/>
            <a:ext cx="600000" cy="523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6749" y="6113690"/>
            <a:ext cx="6761905" cy="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93" y="694754"/>
            <a:ext cx="8342857" cy="22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68" y="3672636"/>
            <a:ext cx="2810500" cy="25971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45" y="3937862"/>
            <a:ext cx="3990476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5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3" y="670785"/>
            <a:ext cx="4038095" cy="8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52" y="1768986"/>
            <a:ext cx="3914286" cy="590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181" y="2581473"/>
            <a:ext cx="3342857" cy="24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543" y="3483914"/>
            <a:ext cx="2810500" cy="25971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8228" y="5519130"/>
            <a:ext cx="2304762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44" y="540049"/>
            <a:ext cx="6790476" cy="6190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11" y="2821020"/>
            <a:ext cx="2723809" cy="26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30" y="1610678"/>
            <a:ext cx="6876190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6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33" y="754927"/>
            <a:ext cx="5047619" cy="5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701" y="1906620"/>
            <a:ext cx="2723809" cy="26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55" y="1573286"/>
            <a:ext cx="2123810" cy="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03" y="2239953"/>
            <a:ext cx="4371429" cy="7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33" y="3172598"/>
            <a:ext cx="3761905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589" y="3925667"/>
            <a:ext cx="4142857" cy="6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6589" y="4612070"/>
            <a:ext cx="2257143" cy="5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075" y="5271206"/>
            <a:ext cx="2523809" cy="971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8472" y="5175967"/>
            <a:ext cx="4076190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4" y="721548"/>
            <a:ext cx="1076190" cy="1047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950" y="640595"/>
            <a:ext cx="2533333" cy="12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82" y="2408964"/>
            <a:ext cx="4028571" cy="14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48" y="4191908"/>
            <a:ext cx="4361905" cy="8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950" y="4980638"/>
            <a:ext cx="6190476" cy="10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535" y="1461467"/>
            <a:ext cx="2676190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8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839" y="866322"/>
            <a:ext cx="2676376" cy="29690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08" y="866322"/>
            <a:ext cx="4266667" cy="590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93" y="1631870"/>
            <a:ext cx="3638095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93" y="2542146"/>
            <a:ext cx="2561905" cy="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49" y="3235331"/>
            <a:ext cx="3085714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08" y="4029451"/>
            <a:ext cx="2885714" cy="11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2288" y="4058831"/>
            <a:ext cx="2228571" cy="12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1968" y="2441211"/>
            <a:ext cx="2876190" cy="5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7206" y="3273426"/>
            <a:ext cx="2780952" cy="5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4669" y="5617025"/>
            <a:ext cx="5495238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1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16" y="504541"/>
            <a:ext cx="8358340" cy="61392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704" y="3574143"/>
            <a:ext cx="1447619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33" y="3125380"/>
            <a:ext cx="7561905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3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19" y="580162"/>
            <a:ext cx="4704762" cy="7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9" y="1474828"/>
            <a:ext cx="3971429" cy="6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19" y="2321875"/>
            <a:ext cx="5219048" cy="6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19" y="3159398"/>
            <a:ext cx="4304762" cy="7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381" y="4211671"/>
            <a:ext cx="3933333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19" y="1400276"/>
            <a:ext cx="7990476" cy="16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6" y="583552"/>
            <a:ext cx="5257143" cy="523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190" y="3312238"/>
            <a:ext cx="3047619" cy="26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56" y="3300705"/>
            <a:ext cx="1485714" cy="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370" y="3942062"/>
            <a:ext cx="4104762" cy="704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66" y="4636047"/>
            <a:ext cx="2238095" cy="5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0361" y="5205466"/>
            <a:ext cx="1771429" cy="6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171" y="5775641"/>
            <a:ext cx="2276190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1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905" y="574029"/>
            <a:ext cx="4219048" cy="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67" y="1387286"/>
            <a:ext cx="1323810" cy="6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257" y="2094410"/>
            <a:ext cx="2514286" cy="6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53" y="2896772"/>
            <a:ext cx="1409524" cy="6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257" y="3699134"/>
            <a:ext cx="2295238" cy="7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53" y="4751477"/>
            <a:ext cx="1761905" cy="6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0000" y="2026372"/>
            <a:ext cx="5723809" cy="6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3372" y="3668163"/>
            <a:ext cx="5733333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3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9" y="417220"/>
            <a:ext cx="4209524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234" y="1268280"/>
            <a:ext cx="5303980" cy="5090601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 flipV="1">
            <a:off x="5295331" y="2101755"/>
            <a:ext cx="27296" cy="3506506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ys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/>
          <p:cNvCxnSpPr/>
          <p:nvPr/>
        </p:nvCxnSpPr>
        <p:spPr bwMode="auto">
          <a:xfrm flipV="1">
            <a:off x="4067033" y="5608261"/>
            <a:ext cx="1228298" cy="533232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220" y="2913454"/>
            <a:ext cx="1809524" cy="1142857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 bwMode="auto">
          <a:xfrm flipV="1">
            <a:off x="2983996" y="2292824"/>
            <a:ext cx="2311335" cy="1323833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任意多边形 14"/>
          <p:cNvSpPr/>
          <p:nvPr/>
        </p:nvSpPr>
        <p:spPr bwMode="auto">
          <a:xfrm>
            <a:off x="5330604" y="4949469"/>
            <a:ext cx="1930005" cy="1246615"/>
          </a:xfrm>
          <a:custGeom>
            <a:avLst/>
            <a:gdLst>
              <a:gd name="connsiteX0" fmla="*/ 19318 w 1930005"/>
              <a:gd name="connsiteY0" fmla="*/ 1246615 h 1246615"/>
              <a:gd name="connsiteX1" fmla="*/ 19318 w 1930005"/>
              <a:gd name="connsiteY1" fmla="*/ 891773 h 1246615"/>
              <a:gd name="connsiteX2" fmla="*/ 60262 w 1930005"/>
              <a:gd name="connsiteY2" fmla="*/ 741647 h 1246615"/>
              <a:gd name="connsiteX3" fmla="*/ 87557 w 1930005"/>
              <a:gd name="connsiteY3" fmla="*/ 618818 h 1246615"/>
              <a:gd name="connsiteX4" fmla="*/ 142148 w 1930005"/>
              <a:gd name="connsiteY4" fmla="*/ 523283 h 1246615"/>
              <a:gd name="connsiteX5" fmla="*/ 196739 w 1930005"/>
              <a:gd name="connsiteY5" fmla="*/ 441397 h 1246615"/>
              <a:gd name="connsiteX6" fmla="*/ 210387 w 1930005"/>
              <a:gd name="connsiteY6" fmla="*/ 400453 h 1246615"/>
              <a:gd name="connsiteX7" fmla="*/ 319569 w 1930005"/>
              <a:gd name="connsiteY7" fmla="*/ 277624 h 1246615"/>
              <a:gd name="connsiteX8" fmla="*/ 401456 w 1930005"/>
              <a:gd name="connsiteY8" fmla="*/ 209385 h 1246615"/>
              <a:gd name="connsiteX9" fmla="*/ 483342 w 1930005"/>
              <a:gd name="connsiteY9" fmla="*/ 182089 h 1246615"/>
              <a:gd name="connsiteX10" fmla="*/ 592524 w 1930005"/>
              <a:gd name="connsiteY10" fmla="*/ 127498 h 1246615"/>
              <a:gd name="connsiteX11" fmla="*/ 674411 w 1930005"/>
              <a:gd name="connsiteY11" fmla="*/ 100203 h 1246615"/>
              <a:gd name="connsiteX12" fmla="*/ 729002 w 1930005"/>
              <a:gd name="connsiteY12" fmla="*/ 86555 h 1246615"/>
              <a:gd name="connsiteX13" fmla="*/ 851832 w 1930005"/>
              <a:gd name="connsiteY13" fmla="*/ 45612 h 1246615"/>
              <a:gd name="connsiteX14" fmla="*/ 1902709 w 1930005"/>
              <a:gd name="connsiteY14" fmla="*/ 86555 h 1246615"/>
              <a:gd name="connsiteX15" fmla="*/ 1930005 w 1930005"/>
              <a:gd name="connsiteY15" fmla="*/ 100203 h 12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30005" h="1246615">
                <a:moveTo>
                  <a:pt x="19318" y="1246615"/>
                </a:moveTo>
                <a:cubicBezTo>
                  <a:pt x="-11892" y="1090554"/>
                  <a:pt x="-350" y="1176959"/>
                  <a:pt x="19318" y="891773"/>
                </a:cubicBezTo>
                <a:cubicBezTo>
                  <a:pt x="27159" y="778077"/>
                  <a:pt x="16128" y="807848"/>
                  <a:pt x="60262" y="741647"/>
                </a:cubicBezTo>
                <a:cubicBezTo>
                  <a:pt x="63969" y="723112"/>
                  <a:pt x="79295" y="640849"/>
                  <a:pt x="87557" y="618818"/>
                </a:cubicBezTo>
                <a:cubicBezTo>
                  <a:pt x="123445" y="523119"/>
                  <a:pt x="102555" y="602470"/>
                  <a:pt x="142148" y="523283"/>
                </a:cubicBezTo>
                <a:cubicBezTo>
                  <a:pt x="181649" y="444281"/>
                  <a:pt x="119127" y="519009"/>
                  <a:pt x="196739" y="441397"/>
                </a:cubicBezTo>
                <a:cubicBezTo>
                  <a:pt x="201288" y="427749"/>
                  <a:pt x="203953" y="413320"/>
                  <a:pt x="210387" y="400453"/>
                </a:cubicBezTo>
                <a:cubicBezTo>
                  <a:pt x="234740" y="351747"/>
                  <a:pt x="283402" y="313791"/>
                  <a:pt x="319569" y="277624"/>
                </a:cubicBezTo>
                <a:cubicBezTo>
                  <a:pt x="345285" y="251908"/>
                  <a:pt x="367250" y="224588"/>
                  <a:pt x="401456" y="209385"/>
                </a:cubicBezTo>
                <a:cubicBezTo>
                  <a:pt x="427748" y="197700"/>
                  <a:pt x="457608" y="194956"/>
                  <a:pt x="483342" y="182089"/>
                </a:cubicBezTo>
                <a:cubicBezTo>
                  <a:pt x="519736" y="163892"/>
                  <a:pt x="553922" y="140365"/>
                  <a:pt x="592524" y="127498"/>
                </a:cubicBezTo>
                <a:cubicBezTo>
                  <a:pt x="619820" y="118400"/>
                  <a:pt x="646852" y="108471"/>
                  <a:pt x="674411" y="100203"/>
                </a:cubicBezTo>
                <a:cubicBezTo>
                  <a:pt x="692377" y="94813"/>
                  <a:pt x="711074" y="92071"/>
                  <a:pt x="729002" y="86555"/>
                </a:cubicBezTo>
                <a:cubicBezTo>
                  <a:pt x="770252" y="73863"/>
                  <a:pt x="851832" y="45612"/>
                  <a:pt x="851832" y="45612"/>
                </a:cubicBezTo>
                <a:cubicBezTo>
                  <a:pt x="1868497" y="59538"/>
                  <a:pt x="1551054" y="-89275"/>
                  <a:pt x="1902709" y="86555"/>
                </a:cubicBezTo>
                <a:lnTo>
                  <a:pt x="1930005" y="100203"/>
                </a:lnTo>
              </a:path>
            </a:pathLst>
          </a:cu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369" y="4864469"/>
            <a:ext cx="1914286" cy="12761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220" y="1312151"/>
            <a:ext cx="5980952" cy="508571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461" y="5940278"/>
            <a:ext cx="1276190" cy="438095"/>
          </a:xfrm>
          <a:prstGeom prst="rect">
            <a:avLst/>
          </a:prstGeom>
        </p:spPr>
      </p:pic>
      <p:cxnSp>
        <p:nvCxnSpPr>
          <p:cNvPr id="22" name="直接箭头连接符 21"/>
          <p:cNvCxnSpPr>
            <a:stCxn id="20" idx="0"/>
          </p:cNvCxnSpPr>
          <p:nvPr/>
        </p:nvCxnSpPr>
        <p:spPr bwMode="auto">
          <a:xfrm flipH="1" flipV="1">
            <a:off x="6295606" y="5502564"/>
            <a:ext cx="483950" cy="437714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/>
        </p:nvCxnSpPr>
        <p:spPr bwMode="auto">
          <a:xfrm flipH="1" flipV="1">
            <a:off x="5964071" y="2388358"/>
            <a:ext cx="150094" cy="3114206"/>
          </a:xfrm>
          <a:prstGeom prst="line">
            <a:avLst/>
          </a:prstGeom>
          <a:solidFill>
            <a:srgbClr val="0000FF"/>
          </a:solidFill>
          <a:ln w="28575" cap="sq" cmpd="sng" algn="ctr">
            <a:solidFill>
              <a:schemeClr val="tx1"/>
            </a:solidFill>
            <a:prstDash val="sys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608" y="2631327"/>
            <a:ext cx="1923810" cy="1342857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 bwMode="auto">
          <a:xfrm flipH="1" flipV="1">
            <a:off x="6039118" y="2388358"/>
            <a:ext cx="1316800" cy="382138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17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8" y="1192048"/>
            <a:ext cx="6714286" cy="9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362" y="2824657"/>
            <a:ext cx="3676190" cy="6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62" y="3806492"/>
            <a:ext cx="3942857" cy="6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677" y="4938753"/>
            <a:ext cx="6390476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4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02" y="479970"/>
            <a:ext cx="7409524" cy="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02" y="1377798"/>
            <a:ext cx="7523116" cy="43346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354" y="4880695"/>
            <a:ext cx="1876190" cy="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069" y="4226525"/>
            <a:ext cx="1942857" cy="5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076" y="3769382"/>
            <a:ext cx="1895238" cy="457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076" y="3343783"/>
            <a:ext cx="1942857" cy="4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449" y="2867593"/>
            <a:ext cx="1885714" cy="476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2042" y="2343783"/>
            <a:ext cx="1990476" cy="485714"/>
          </a:xfrm>
          <a:prstGeom prst="rect">
            <a:avLst/>
          </a:prstGeom>
        </p:spPr>
      </p:pic>
      <p:sp>
        <p:nvSpPr>
          <p:cNvPr id="13" name="任意多边形 12"/>
          <p:cNvSpPr/>
          <p:nvPr/>
        </p:nvSpPr>
        <p:spPr bwMode="auto">
          <a:xfrm>
            <a:off x="679649" y="2104571"/>
            <a:ext cx="6374290" cy="3686629"/>
          </a:xfrm>
          <a:custGeom>
            <a:avLst/>
            <a:gdLst>
              <a:gd name="connsiteX0" fmla="*/ 0 w 5970274"/>
              <a:gd name="connsiteY0" fmla="*/ 957852 h 3396252"/>
              <a:gd name="connsiteX1" fmla="*/ 2888343 w 5970274"/>
              <a:gd name="connsiteY1" fmla="*/ 14423 h 3396252"/>
              <a:gd name="connsiteX2" fmla="*/ 5762172 w 5970274"/>
              <a:gd name="connsiteY2" fmla="*/ 1610995 h 3396252"/>
              <a:gd name="connsiteX3" fmla="*/ 5747657 w 5970274"/>
              <a:gd name="connsiteY3" fmla="*/ 3396252 h 3396252"/>
              <a:gd name="connsiteX4" fmla="*/ 5747657 w 5970274"/>
              <a:gd name="connsiteY4" fmla="*/ 3396252 h 339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0274" h="3396252">
                <a:moveTo>
                  <a:pt x="0" y="957852"/>
                </a:moveTo>
                <a:cubicBezTo>
                  <a:pt x="963990" y="431709"/>
                  <a:pt x="1927981" y="-94434"/>
                  <a:pt x="2888343" y="14423"/>
                </a:cubicBezTo>
                <a:cubicBezTo>
                  <a:pt x="3848705" y="123280"/>
                  <a:pt x="5285620" y="1047357"/>
                  <a:pt x="5762172" y="1610995"/>
                </a:cubicBezTo>
                <a:cubicBezTo>
                  <a:pt x="6238724" y="2174633"/>
                  <a:pt x="5747657" y="3396252"/>
                  <a:pt x="5747657" y="3396252"/>
                </a:cubicBezTo>
                <a:lnTo>
                  <a:pt x="5747657" y="3396252"/>
                </a:lnTo>
              </a:path>
            </a:pathLst>
          </a:cu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40" y="3290742"/>
            <a:ext cx="2409524" cy="6571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0831" y="6010342"/>
            <a:ext cx="6438095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5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428" y="3275143"/>
            <a:ext cx="3828571" cy="28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19" y="547552"/>
            <a:ext cx="7733333" cy="14666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38" y="2157229"/>
            <a:ext cx="3266667" cy="6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705" y="2122762"/>
            <a:ext cx="4933333" cy="1152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038" y="6141715"/>
            <a:ext cx="1171429" cy="3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47" y="3383686"/>
            <a:ext cx="5609524" cy="7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847" y="4196991"/>
            <a:ext cx="4304762" cy="6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95" y="4972201"/>
            <a:ext cx="2685714" cy="9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4609" y="4979897"/>
            <a:ext cx="3200000" cy="72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2228" y="5946088"/>
            <a:ext cx="5104762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4" y="535285"/>
            <a:ext cx="3809524" cy="11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33" y="535285"/>
            <a:ext cx="4847619" cy="12190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47" y="1959057"/>
            <a:ext cx="761905" cy="13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752" y="1906676"/>
            <a:ext cx="3323809" cy="14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561" y="2282866"/>
            <a:ext cx="809524" cy="6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24" y="3593427"/>
            <a:ext cx="7409524" cy="9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438" y="5041817"/>
            <a:ext cx="1419048" cy="11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7466" y="4978101"/>
            <a:ext cx="2952381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0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66" y="441918"/>
            <a:ext cx="1244877" cy="1010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267" y="492933"/>
            <a:ext cx="2303506" cy="11368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57" y="1697532"/>
            <a:ext cx="1847619" cy="75238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754743" y="1649755"/>
            <a:ext cx="11171732" cy="0"/>
          </a:xfrm>
          <a:prstGeom prst="line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352" y="2374197"/>
            <a:ext cx="7314286" cy="6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43" y="3267633"/>
            <a:ext cx="3466667" cy="6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790" y="3280888"/>
            <a:ext cx="4666667" cy="14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8076" y="4978055"/>
            <a:ext cx="6019048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7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74" y="651734"/>
            <a:ext cx="8340051" cy="62062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66" y="3397724"/>
            <a:ext cx="1438095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5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85" y="487476"/>
            <a:ext cx="7914286" cy="18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81" y="2601496"/>
            <a:ext cx="609524" cy="5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495" y="2306524"/>
            <a:ext cx="5123809" cy="15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81" y="4191972"/>
            <a:ext cx="5542857" cy="7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1980" y="4191972"/>
            <a:ext cx="470324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141" y="4306257"/>
            <a:ext cx="4676190" cy="6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381" y="5499819"/>
            <a:ext cx="647619" cy="6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495" y="5477685"/>
            <a:ext cx="5571429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96" y="461842"/>
            <a:ext cx="8010838" cy="6279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95" y="1563971"/>
            <a:ext cx="4266667" cy="9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752" y="1654447"/>
            <a:ext cx="2666667" cy="7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228" y="2478257"/>
            <a:ext cx="7019048" cy="6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906" y="3394618"/>
            <a:ext cx="6771428" cy="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228" y="4219112"/>
            <a:ext cx="4333333" cy="6952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296" y="4938844"/>
            <a:ext cx="8571428" cy="685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4114" y="5730689"/>
            <a:ext cx="8200000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8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71" y="609473"/>
            <a:ext cx="3961905" cy="13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26" y="2308631"/>
            <a:ext cx="2361905" cy="27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011" y="1990425"/>
            <a:ext cx="3340898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3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18" y="774271"/>
            <a:ext cx="3009524" cy="723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83" y="1987578"/>
            <a:ext cx="3761905" cy="42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554" y="1987578"/>
            <a:ext cx="4580952" cy="44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0601" y="2897625"/>
            <a:ext cx="961905" cy="571429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 flipH="1">
            <a:off x="9662615" y="3452884"/>
            <a:ext cx="846161" cy="873456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2615" y="1218582"/>
            <a:ext cx="857143" cy="52381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 bwMode="auto">
          <a:xfrm flipH="1">
            <a:off x="8962030" y="1903067"/>
            <a:ext cx="1014483" cy="1126736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4844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9" y="918473"/>
            <a:ext cx="6517189" cy="57307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89" y="548093"/>
            <a:ext cx="8382727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2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15" y="345037"/>
            <a:ext cx="7485714" cy="15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01" y="2222333"/>
            <a:ext cx="6914286" cy="961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801" y="3268020"/>
            <a:ext cx="3761905" cy="7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219" y="4001353"/>
            <a:ext cx="6076190" cy="8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230" y="4887067"/>
            <a:ext cx="7780952" cy="9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230" y="6001353"/>
            <a:ext cx="4885714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0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9" y="597914"/>
            <a:ext cx="7447619" cy="17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14" y="2432771"/>
            <a:ext cx="2657143" cy="6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53" y="3210485"/>
            <a:ext cx="2380952" cy="7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190" y="3210485"/>
            <a:ext cx="4647619" cy="9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91" y="4213532"/>
            <a:ext cx="609524" cy="6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333" y="4054866"/>
            <a:ext cx="4085714" cy="9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953" y="5238865"/>
            <a:ext cx="8857143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1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0" y="622460"/>
            <a:ext cx="7230483" cy="1316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95" y="1167881"/>
            <a:ext cx="352381" cy="7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413" y="2203778"/>
            <a:ext cx="2600000" cy="5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0" y="2765683"/>
            <a:ext cx="3428571" cy="7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0" y="3592056"/>
            <a:ext cx="6371429" cy="8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30" y="4494619"/>
            <a:ext cx="4476190" cy="7047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889" y="4466048"/>
            <a:ext cx="1161905" cy="752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930" y="5356085"/>
            <a:ext cx="8152381" cy="790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5311" y="5489418"/>
            <a:ext cx="1676190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21" y="620911"/>
            <a:ext cx="7285714" cy="12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59" y="2091770"/>
            <a:ext cx="2990476" cy="6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54" y="2886439"/>
            <a:ext cx="4228571" cy="6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148" y="3645079"/>
            <a:ext cx="2447619" cy="8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767" y="3685300"/>
            <a:ext cx="4590476" cy="8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854" y="4838609"/>
            <a:ext cx="5504762" cy="6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4624" y="5726004"/>
            <a:ext cx="6047619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19" y="422574"/>
            <a:ext cx="7676190" cy="9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8" y="1298401"/>
            <a:ext cx="7104762" cy="2514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28" y="3930049"/>
            <a:ext cx="6828571" cy="6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78" y="4724952"/>
            <a:ext cx="6657143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384" y="5703883"/>
            <a:ext cx="80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71" y="1200429"/>
            <a:ext cx="3114286" cy="8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80" y="2227624"/>
            <a:ext cx="4548010" cy="39993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05" y="1305190"/>
            <a:ext cx="1733333" cy="619048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 bwMode="auto">
          <a:xfrm flipH="1">
            <a:off x="5994400" y="1727200"/>
            <a:ext cx="1117600" cy="609600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/>
          <p:nvPr/>
        </p:nvCxnSpPr>
        <p:spPr bwMode="auto">
          <a:xfrm flipH="1">
            <a:off x="6966857" y="1924238"/>
            <a:ext cx="333829" cy="789933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571" y="5936471"/>
            <a:ext cx="1428571" cy="580952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 bwMode="auto">
          <a:xfrm flipH="1" flipV="1">
            <a:off x="6966857" y="5529943"/>
            <a:ext cx="914400" cy="406528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/>
          <p:nvPr/>
        </p:nvCxnSpPr>
        <p:spPr bwMode="auto">
          <a:xfrm flipH="1" flipV="1">
            <a:off x="5994400" y="5936471"/>
            <a:ext cx="1698171" cy="232450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759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64" y="708242"/>
            <a:ext cx="5638095" cy="8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64" y="1668553"/>
            <a:ext cx="8257143" cy="18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64" y="4017440"/>
            <a:ext cx="8346147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29" y="409746"/>
            <a:ext cx="3933333" cy="6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066" y="1047841"/>
            <a:ext cx="8828571" cy="1114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066" y="2278738"/>
            <a:ext cx="8104762" cy="5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497" y="3082042"/>
            <a:ext cx="4447619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256" y="4018515"/>
            <a:ext cx="5676190" cy="685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972" y="4907533"/>
            <a:ext cx="7466667" cy="638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0544" y="5614620"/>
            <a:ext cx="8038095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4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45" y="592042"/>
            <a:ext cx="7447619" cy="11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5" y="2091132"/>
            <a:ext cx="4057143" cy="6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800" y="2719703"/>
            <a:ext cx="6685714" cy="8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45" y="3576846"/>
            <a:ext cx="2400000" cy="5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385" y="4262417"/>
            <a:ext cx="3466667" cy="7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051" y="5147988"/>
            <a:ext cx="3333333" cy="7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125" y="6024035"/>
            <a:ext cx="3885714" cy="6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155" y="5075922"/>
            <a:ext cx="1485714" cy="4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3378" y="3709893"/>
            <a:ext cx="2447619" cy="14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3378" y="5219417"/>
            <a:ext cx="1828571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6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3" y="881744"/>
            <a:ext cx="8628571" cy="18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8" y="2700792"/>
            <a:ext cx="6390476" cy="14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98" y="4519840"/>
            <a:ext cx="1990476" cy="7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074" y="4253173"/>
            <a:ext cx="2609524" cy="12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598" y="4138887"/>
            <a:ext cx="961905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8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7" y="463563"/>
            <a:ext cx="8590476" cy="5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07" y="1285276"/>
            <a:ext cx="8038095" cy="6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168" y="2060647"/>
            <a:ext cx="5428571" cy="7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941" y="3065819"/>
            <a:ext cx="6790476" cy="7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037" y="3142572"/>
            <a:ext cx="1904762" cy="6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339" y="3955476"/>
            <a:ext cx="2899492" cy="10601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8175" y="3862805"/>
            <a:ext cx="3491242" cy="12900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339" y="5261577"/>
            <a:ext cx="3121423" cy="14631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4179" y="5420087"/>
            <a:ext cx="1341236" cy="130465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2454" y="5669350"/>
            <a:ext cx="2571429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0" y="445995"/>
            <a:ext cx="7704762" cy="15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0" y="2055885"/>
            <a:ext cx="2600000" cy="55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443" y="3800857"/>
            <a:ext cx="3171429" cy="30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517" y="2528984"/>
            <a:ext cx="4590476" cy="7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20" y="3192560"/>
            <a:ext cx="2266667" cy="5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611" y="3764354"/>
            <a:ext cx="4314286" cy="6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706" y="4461140"/>
            <a:ext cx="5038095" cy="3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658" y="5132775"/>
            <a:ext cx="3038095" cy="5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707" y="5836275"/>
            <a:ext cx="4638095" cy="6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8765" y="5836275"/>
            <a:ext cx="2933333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0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51" y="409563"/>
            <a:ext cx="7866667" cy="961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889" y="604800"/>
            <a:ext cx="2323809" cy="5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51" y="1371468"/>
            <a:ext cx="2542252" cy="646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63" y="2115854"/>
            <a:ext cx="5866667" cy="3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10" y="1974843"/>
            <a:ext cx="5428571" cy="20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528" y="2389129"/>
            <a:ext cx="2257143" cy="5904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9528" y="4124010"/>
            <a:ext cx="2780952" cy="6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7684" y="2871784"/>
            <a:ext cx="2704762" cy="13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082" y="5134924"/>
            <a:ext cx="904762" cy="4095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1844" y="4808021"/>
            <a:ext cx="3352381" cy="8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8603" y="4781153"/>
            <a:ext cx="2438095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0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1" y="682177"/>
            <a:ext cx="7514286" cy="11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5" y="2048275"/>
            <a:ext cx="3523809" cy="714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909" y="2762561"/>
            <a:ext cx="2971429" cy="7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299" y="3582174"/>
            <a:ext cx="7114286" cy="14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653" y="5395166"/>
            <a:ext cx="1761905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8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89" y="532735"/>
            <a:ext cx="5076190" cy="7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9" y="1558824"/>
            <a:ext cx="8371428" cy="10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50" y="2708768"/>
            <a:ext cx="3390476" cy="6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687" y="3496807"/>
            <a:ext cx="3152381" cy="7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068" y="3658711"/>
            <a:ext cx="2428571" cy="6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353" y="4385385"/>
            <a:ext cx="5485714" cy="8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2972" y="3596807"/>
            <a:ext cx="2819048" cy="5809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87" y="4720503"/>
            <a:ext cx="3485714" cy="6190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721" y="5744332"/>
            <a:ext cx="2561905" cy="685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9203" y="5832240"/>
            <a:ext cx="3876190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9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9" y="590721"/>
            <a:ext cx="8419048" cy="16095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69" y="2889993"/>
            <a:ext cx="3866667" cy="35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450" y="2413803"/>
            <a:ext cx="4161905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8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80" y="871817"/>
            <a:ext cx="3266667" cy="6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0" y="1758103"/>
            <a:ext cx="5495238" cy="7333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80" y="2758674"/>
            <a:ext cx="5190476" cy="6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80" y="4015376"/>
            <a:ext cx="5968501" cy="5730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281" y="871817"/>
            <a:ext cx="5323809" cy="8952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276" y="2691787"/>
            <a:ext cx="4535817" cy="37859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852" y="3144388"/>
            <a:ext cx="1295238" cy="52381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 bwMode="auto">
          <a:xfrm flipH="1">
            <a:off x="9145184" y="3406293"/>
            <a:ext cx="1319616" cy="178736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0824" y="3781469"/>
            <a:ext cx="1681414" cy="46781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5178" y="5513875"/>
            <a:ext cx="1323810" cy="56190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 bwMode="auto">
          <a:xfrm flipH="1">
            <a:off x="9956800" y="5834743"/>
            <a:ext cx="991387" cy="116114"/>
          </a:xfrm>
          <a:prstGeom prst="straightConnector1">
            <a:avLst/>
          </a:prstGeom>
          <a:solidFill>
            <a:srgbClr val="0000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2191" y="6150692"/>
            <a:ext cx="2304762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80" y="549798"/>
            <a:ext cx="8419306" cy="16094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80" y="2398058"/>
            <a:ext cx="6466667" cy="5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419" y="3170168"/>
            <a:ext cx="7190476" cy="8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895" y="4084981"/>
            <a:ext cx="7200000" cy="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646" y="4795187"/>
            <a:ext cx="4333333" cy="695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620" y="5548405"/>
            <a:ext cx="7847619" cy="7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376" y="6215599"/>
            <a:ext cx="3876190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3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9" y="550734"/>
            <a:ext cx="4333333" cy="6952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3" y="1303952"/>
            <a:ext cx="7847619" cy="7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63" y="2084904"/>
            <a:ext cx="3876190" cy="6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63" y="2694428"/>
            <a:ext cx="3104762" cy="628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63" y="3403951"/>
            <a:ext cx="6800000" cy="10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7163" y="3599188"/>
            <a:ext cx="3695238" cy="6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163" y="4607696"/>
            <a:ext cx="3990476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4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31" y="555269"/>
            <a:ext cx="3523809" cy="7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6" y="1417288"/>
            <a:ext cx="9047619" cy="8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6" y="2384069"/>
            <a:ext cx="5209524" cy="41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992" y="2384069"/>
            <a:ext cx="2171429" cy="7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421" y="2445974"/>
            <a:ext cx="3171429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3542" y="3169784"/>
            <a:ext cx="2933333" cy="6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1906" y="3898356"/>
            <a:ext cx="2733333" cy="6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2662" y="4588832"/>
            <a:ext cx="1504762" cy="1247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230" y="555268"/>
            <a:ext cx="2590476" cy="7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0659" y="4936450"/>
            <a:ext cx="1790476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2" y="531392"/>
            <a:ext cx="5638095" cy="42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09" y="650506"/>
            <a:ext cx="1152381" cy="561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171" y="1212411"/>
            <a:ext cx="3466667" cy="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171" y="1979011"/>
            <a:ext cx="3095238" cy="6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171" y="2828750"/>
            <a:ext cx="3047619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552" y="3592775"/>
            <a:ext cx="3142857" cy="14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72" y="4979011"/>
            <a:ext cx="6171429" cy="7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572" y="5915547"/>
            <a:ext cx="3961905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1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40" y="673587"/>
            <a:ext cx="5371429" cy="13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40" y="2035492"/>
            <a:ext cx="3885714" cy="62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82" y="3071288"/>
            <a:ext cx="5695238" cy="29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902" y="1883110"/>
            <a:ext cx="4038095" cy="933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529" y="961598"/>
            <a:ext cx="2390476" cy="6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288" y="3071288"/>
            <a:ext cx="2219048" cy="7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920" y="4211846"/>
            <a:ext cx="3685714" cy="9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1396" y="5285737"/>
            <a:ext cx="3904762" cy="971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698" y="4316608"/>
            <a:ext cx="1447619" cy="8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2031" y="5490498"/>
            <a:ext cx="1380952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7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81000"/>
            <a:ext cx="2286000" cy="685800"/>
          </a:xfrm>
          <a:noFill/>
          <a:ln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3200" b="1">
                <a:ea typeface="楷体_GB2312" pitchFamily="49" charset="-122"/>
              </a:rPr>
              <a:t>内容小结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209800" y="1157288"/>
            <a:ext cx="3886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FFFF00"/>
                </a:solidFill>
                <a:ea typeface="楷体_GB2312" pitchFamily="49" charset="-122"/>
              </a:rPr>
              <a:t>1. </a:t>
            </a:r>
            <a:r>
              <a:rPr kumimoji="1" lang="zh-CN" altLang="en-US" sz="2800" b="1">
                <a:solidFill>
                  <a:srgbClr val="FFFF00"/>
                </a:solidFill>
                <a:ea typeface="楷体_GB2312" pitchFamily="49" charset="-122"/>
              </a:rPr>
              <a:t>函数的极值问题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514600" y="1619251"/>
            <a:ext cx="662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第一步  利用必要条件在定义域内找驻点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7772400" y="2182813"/>
            <a:ext cx="2133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即解方程组</a:t>
            </a: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2514600" y="3824288"/>
            <a:ext cx="754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第二步  利用充分条件 判别驻点是否为极值点 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</a:t>
            </a: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2209800" y="4371976"/>
            <a:ext cx="495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FFFF00"/>
                </a:solidFill>
                <a:ea typeface="楷体_GB2312" pitchFamily="49" charset="-122"/>
              </a:rPr>
              <a:t>2. </a:t>
            </a:r>
            <a:r>
              <a:rPr kumimoji="1" lang="zh-CN" altLang="en-US" sz="2800" b="1">
                <a:solidFill>
                  <a:srgbClr val="FFFF00"/>
                </a:solidFill>
                <a:ea typeface="楷体_GB2312" pitchFamily="49" charset="-122"/>
              </a:rPr>
              <a:t>函数的条件极值问题</a:t>
            </a:r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2590800" y="4967288"/>
            <a:ext cx="373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简单问题用代入法</a:t>
            </a:r>
          </a:p>
        </p:txBody>
      </p:sp>
      <p:graphicFrame>
        <p:nvGraphicFramePr>
          <p:cNvPr id="20498" name="Object 18"/>
          <p:cNvGraphicFramePr>
            <a:graphicFrameLocks noChangeAspect="1"/>
          </p:cNvGraphicFramePr>
          <p:nvPr/>
        </p:nvGraphicFramePr>
        <p:xfrm>
          <a:off x="6007100" y="2260600"/>
          <a:ext cx="1765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1765080" imgH="406080" progId="Equation.3">
                  <p:embed/>
                </p:oleObj>
              </mc:Choice>
              <mc:Fallback>
                <p:oleObj name="Equation" r:id="rId3" imgW="17650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2260600"/>
                        <a:ext cx="1765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9" name="Object 19"/>
          <p:cNvGraphicFramePr>
            <a:graphicFrameLocks noChangeAspect="1"/>
          </p:cNvGraphicFramePr>
          <p:nvPr/>
        </p:nvGraphicFramePr>
        <p:xfrm>
          <a:off x="4902200" y="2819400"/>
          <a:ext cx="19558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5" imgW="1955520" imgH="965160" progId="Equation.3">
                  <p:embed/>
                </p:oleObj>
              </mc:Choice>
              <mc:Fallback>
                <p:oleObj name="Equation" r:id="rId5" imgW="195552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2819400"/>
                        <a:ext cx="19558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3733800" y="2152651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如对二元函数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2590800" y="5576888"/>
            <a:ext cx="5181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一般问题用拉格朗日乘数法</a:t>
            </a:r>
          </a:p>
        </p:txBody>
      </p:sp>
    </p:spTree>
    <p:extLst>
      <p:ext uri="{BB962C8B-B14F-4D97-AF65-F5344CB8AC3E}">
        <p14:creationId xmlns:p14="http://schemas.microsoft.com/office/powerpoint/2010/main" val="14188469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utoUpdateAnimBg="0"/>
      <p:bldP spid="20484" grpId="0" autoUpdateAnimBg="0"/>
      <p:bldP spid="20486" grpId="0" autoUpdateAnimBg="0"/>
      <p:bldP spid="20488" grpId="0" autoUpdateAnimBg="0"/>
      <p:bldP spid="20489" grpId="0" autoUpdateAnimBg="0"/>
      <p:bldP spid="20490" grpId="0" autoUpdateAnimBg="0"/>
      <p:bldP spid="20500" grpId="0" autoUpdateAnimBg="0"/>
      <p:bldP spid="20502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1828800" y="990601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设拉格朗日函数</a:t>
            </a: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2176464" y="395288"/>
            <a:ext cx="2547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如求二元函数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8686800" y="395288"/>
            <a:ext cx="175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下的极值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</a:t>
            </a: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1828800" y="2071688"/>
            <a:ext cx="175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解方程组</a:t>
            </a:r>
          </a:p>
        </p:txBody>
      </p:sp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2438400" y="4419601"/>
            <a:ext cx="236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第二步  判别</a:t>
            </a:r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2895600" y="4953001"/>
            <a:ext cx="6096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FFFF00"/>
                </a:solidFill>
                <a:ea typeface="楷体_GB2312" pitchFamily="49" charset="-122"/>
              </a:rPr>
              <a:t>• 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比较驻点及边界点上函数值的大小</a:t>
            </a:r>
          </a:p>
        </p:txBody>
      </p:sp>
      <p:sp>
        <p:nvSpPr>
          <p:cNvPr id="52236" name="Text Box 12"/>
          <p:cNvSpPr txBox="1">
            <a:spLocks noChangeArrowheads="1"/>
          </p:cNvSpPr>
          <p:nvPr/>
        </p:nvSpPr>
        <p:spPr bwMode="auto">
          <a:xfrm>
            <a:off x="2895600" y="5500688"/>
            <a:ext cx="533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FFFF00"/>
                </a:solidFill>
                <a:ea typeface="楷体_GB2312" pitchFamily="49" charset="-122"/>
              </a:rPr>
              <a:t>• 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根据问题的实际意义确定最值</a:t>
            </a:r>
          </a:p>
        </p:txBody>
      </p:sp>
      <p:sp>
        <p:nvSpPr>
          <p:cNvPr id="52237" name="Text Box 13"/>
          <p:cNvSpPr txBox="1">
            <a:spLocks noChangeArrowheads="1"/>
          </p:cNvSpPr>
          <p:nvPr/>
        </p:nvSpPr>
        <p:spPr bwMode="auto">
          <a:xfrm>
            <a:off x="2438400" y="3824288"/>
            <a:ext cx="7696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第一步  找目标函数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确定定义域 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(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及约束条件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)</a:t>
            </a:r>
          </a:p>
        </p:txBody>
      </p:sp>
      <p:sp>
        <p:nvSpPr>
          <p:cNvPr id="52238" name="Rectangle 14"/>
          <p:cNvSpPr>
            <a:spLocks noGrp="1" noChangeArrowheads="1"/>
          </p:cNvSpPr>
          <p:nvPr>
            <p:ph type="title"/>
          </p:nvPr>
        </p:nvSpPr>
        <p:spPr>
          <a:xfrm>
            <a:off x="2133600" y="3200400"/>
            <a:ext cx="3429000" cy="685800"/>
          </a:xfrm>
        </p:spPr>
        <p:txBody>
          <a:bodyPr/>
          <a:lstStyle/>
          <a:p>
            <a:pPr algn="l"/>
            <a:r>
              <a:rPr lang="en-US" altLang="zh-CN" sz="2800" b="1">
                <a:ea typeface="楷体_GB2312" pitchFamily="49" charset="-122"/>
              </a:rPr>
              <a:t>3. </a:t>
            </a:r>
            <a:r>
              <a:rPr lang="zh-CN" altLang="en-US" sz="2800" b="1">
                <a:ea typeface="楷体_GB2312" pitchFamily="49" charset="-122"/>
              </a:rPr>
              <a:t>函数的最值问题</a:t>
            </a:r>
          </a:p>
        </p:txBody>
      </p:sp>
      <p:sp>
        <p:nvSpPr>
          <p:cNvPr id="52239" name="Text Box 15"/>
          <p:cNvSpPr txBox="1">
            <a:spLocks noChangeArrowheads="1"/>
          </p:cNvSpPr>
          <p:nvPr/>
        </p:nvSpPr>
        <p:spPr bwMode="auto">
          <a:xfrm>
            <a:off x="5973764" y="395288"/>
            <a:ext cx="17224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在条件</a:t>
            </a:r>
          </a:p>
        </p:txBody>
      </p:sp>
      <p:sp>
        <p:nvSpPr>
          <p:cNvPr id="52240" name="Text Box 16"/>
          <p:cNvSpPr txBox="1">
            <a:spLocks noChangeArrowheads="1"/>
          </p:cNvSpPr>
          <p:nvPr/>
        </p:nvSpPr>
        <p:spPr bwMode="auto">
          <a:xfrm>
            <a:off x="6553200" y="2093913"/>
            <a:ext cx="1517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求驻点 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 </a:t>
            </a:r>
          </a:p>
        </p:txBody>
      </p:sp>
      <p:graphicFrame>
        <p:nvGraphicFramePr>
          <p:cNvPr id="52242" name="Object 18"/>
          <p:cNvGraphicFramePr>
            <a:graphicFrameLocks noChangeAspect="1"/>
          </p:cNvGraphicFramePr>
          <p:nvPr/>
        </p:nvGraphicFramePr>
        <p:xfrm>
          <a:off x="4457700" y="533400"/>
          <a:ext cx="1638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1638000" imgH="406080" progId="Equation.3">
                  <p:embed/>
                </p:oleObj>
              </mc:Choice>
              <mc:Fallback>
                <p:oleObj name="Equation" r:id="rId3" imgW="16380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533400"/>
                        <a:ext cx="1638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3" name="Object 19"/>
          <p:cNvGraphicFramePr>
            <a:graphicFrameLocks noChangeAspect="1"/>
          </p:cNvGraphicFramePr>
          <p:nvPr/>
        </p:nvGraphicFramePr>
        <p:xfrm>
          <a:off x="7162800" y="508000"/>
          <a:ext cx="160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1600200" imgH="406080" progId="Equation.3">
                  <p:embed/>
                </p:oleObj>
              </mc:Choice>
              <mc:Fallback>
                <p:oleObj name="Equation" r:id="rId5" imgW="16002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08000"/>
                        <a:ext cx="1600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4" name="Object 20"/>
          <p:cNvGraphicFramePr>
            <a:graphicFrameLocks noChangeAspect="1"/>
          </p:cNvGraphicFramePr>
          <p:nvPr/>
        </p:nvGraphicFramePr>
        <p:xfrm>
          <a:off x="4597400" y="1143000"/>
          <a:ext cx="3327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7" imgW="3327120" imgH="406080" progId="Equation.3">
                  <p:embed/>
                </p:oleObj>
              </mc:Choice>
              <mc:Fallback>
                <p:oleObj name="Equation" r:id="rId7" imgW="33271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7400" y="1143000"/>
                        <a:ext cx="3327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5" name="Object 21"/>
          <p:cNvGraphicFramePr>
            <a:graphicFrameLocks noChangeAspect="1"/>
          </p:cNvGraphicFramePr>
          <p:nvPr/>
        </p:nvGraphicFramePr>
        <p:xfrm>
          <a:off x="3733800" y="1676401"/>
          <a:ext cx="27114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9" imgW="2717640" imgH="444240" progId="Equation.3">
                  <p:embed/>
                </p:oleObj>
              </mc:Choice>
              <mc:Fallback>
                <p:oleObj name="Equation" r:id="rId9" imgW="27176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676401"/>
                        <a:ext cx="271145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6" name="Object 22"/>
          <p:cNvGraphicFramePr>
            <a:graphicFrameLocks noChangeAspect="1"/>
          </p:cNvGraphicFramePr>
          <p:nvPr/>
        </p:nvGraphicFramePr>
        <p:xfrm>
          <a:off x="3727450" y="2171700"/>
          <a:ext cx="2768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11" imgW="2768400" imgH="495000" progId="Equation.3">
                  <p:embed/>
                </p:oleObj>
              </mc:Choice>
              <mc:Fallback>
                <p:oleObj name="Equation" r:id="rId11" imgW="27684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450" y="2171700"/>
                        <a:ext cx="2768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7" name="Object 23"/>
          <p:cNvGraphicFramePr>
            <a:graphicFrameLocks noChangeAspect="1"/>
          </p:cNvGraphicFramePr>
          <p:nvPr/>
        </p:nvGraphicFramePr>
        <p:xfrm>
          <a:off x="3733800" y="2755900"/>
          <a:ext cx="1600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13" imgW="1600200" imgH="444240" progId="Equation.3">
                  <p:embed/>
                </p:oleObj>
              </mc:Choice>
              <mc:Fallback>
                <p:oleObj name="Equation" r:id="rId13" imgW="1600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755900"/>
                        <a:ext cx="1600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8" name="AutoShape 24"/>
          <p:cNvSpPr>
            <a:spLocks/>
          </p:cNvSpPr>
          <p:nvPr/>
        </p:nvSpPr>
        <p:spPr bwMode="auto">
          <a:xfrm>
            <a:off x="3505200" y="1676400"/>
            <a:ext cx="179388" cy="1447800"/>
          </a:xfrm>
          <a:prstGeom prst="leftBrace">
            <a:avLst>
              <a:gd name="adj1" fmla="val 67256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62749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 autoUpdateAnimBg="0"/>
      <p:bldP spid="52232" grpId="0" autoUpdateAnimBg="0"/>
      <p:bldP spid="52234" grpId="0" autoUpdateAnimBg="0"/>
      <p:bldP spid="52235" grpId="0" autoUpdateAnimBg="0"/>
      <p:bldP spid="52236" grpId="0" autoUpdateAnimBg="0"/>
      <p:bldP spid="52237" grpId="0" autoUpdateAnimBg="0"/>
      <p:bldP spid="52238" grpId="0" autoUpdateAnimBg="0"/>
      <p:bldP spid="52240" grpId="0" build="p" autoUpdateAnimBg="0"/>
      <p:bldP spid="5224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4572000" y="395288"/>
            <a:ext cx="5943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已知平面上两定点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A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( 1 , 3 ),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B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( 4 , 2 ),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1752600" y="1335088"/>
            <a:ext cx="205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试在椭圆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086600" y="1295401"/>
            <a:ext cx="3352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圆周上求一点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C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使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1752600" y="1981201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△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ABC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面积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S</a:t>
            </a:r>
            <a:r>
              <a:rPr kumimoji="1" lang="en-US" altLang="zh-CN" sz="2800" baseline="-25000">
                <a:solidFill>
                  <a:srgbClr val="FFFFFF"/>
                </a:solidFill>
                <a:ea typeface="楷体_GB2312" pitchFamily="49" charset="-122"/>
              </a:rPr>
              <a:t>△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最大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2133600" y="2590801"/>
            <a:ext cx="182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00"/>
                </a:solidFill>
                <a:ea typeface="楷体_GB2312" pitchFamily="49" charset="-122"/>
              </a:rPr>
              <a:t>解答提示</a:t>
            </a:r>
            <a:r>
              <a:rPr kumimoji="1" lang="en-US" altLang="zh-CN" sz="2800" b="1">
                <a:solidFill>
                  <a:srgbClr val="FFFFFF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23585" name="Text Box 33"/>
          <p:cNvSpPr txBox="1">
            <a:spLocks noChangeArrowheads="1"/>
          </p:cNvSpPr>
          <p:nvPr/>
        </p:nvSpPr>
        <p:spPr bwMode="auto">
          <a:xfrm>
            <a:off x="3886200" y="2590801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设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C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点坐标为 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(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x 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 y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),</a:t>
            </a:r>
          </a:p>
        </p:txBody>
      </p:sp>
      <p:sp>
        <p:nvSpPr>
          <p:cNvPr id="23594" name="Rectangle 4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2438400" cy="685800"/>
          </a:xfr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3200" b="1">
                <a:ea typeface="楷体_GB2312" pitchFamily="49" charset="-122"/>
              </a:rPr>
              <a:t>思考与练习</a:t>
            </a:r>
          </a:p>
        </p:txBody>
      </p:sp>
      <p:graphicFrame>
        <p:nvGraphicFramePr>
          <p:cNvPr id="23595" name="Object 43"/>
          <p:cNvGraphicFramePr>
            <a:graphicFrameLocks noChangeAspect="1"/>
          </p:cNvGraphicFramePr>
          <p:nvPr/>
        </p:nvGraphicFramePr>
        <p:xfrm>
          <a:off x="2971800" y="4360863"/>
          <a:ext cx="3352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3" imgW="3352680" imgH="901440" progId="Equation.3">
                  <p:embed/>
                </p:oleObj>
              </mc:Choice>
              <mc:Fallback>
                <p:oleObj name="Equation" r:id="rId3" imgW="335268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360863"/>
                        <a:ext cx="3352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96" name="Object 44"/>
          <p:cNvGraphicFramePr>
            <a:graphicFrameLocks noChangeAspect="1"/>
          </p:cNvGraphicFramePr>
          <p:nvPr/>
        </p:nvGraphicFramePr>
        <p:xfrm>
          <a:off x="3683000" y="4114800"/>
          <a:ext cx="25654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5" imgW="2565360" imgH="1447560" progId="Equation.3">
                  <p:embed/>
                </p:oleObj>
              </mc:Choice>
              <mc:Fallback>
                <p:oleObj name="Equation" r:id="rId5" imgW="2565360" imgH="1447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0" y="4114800"/>
                        <a:ext cx="25654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97" name="Object 45"/>
          <p:cNvGraphicFramePr>
            <a:graphicFrameLocks noChangeAspect="1"/>
          </p:cNvGraphicFramePr>
          <p:nvPr/>
        </p:nvGraphicFramePr>
        <p:xfrm>
          <a:off x="6400800" y="4381500"/>
          <a:ext cx="3213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7" imgW="3213000" imgH="850680" progId="Equation.3">
                  <p:embed/>
                </p:oleObj>
              </mc:Choice>
              <mc:Fallback>
                <p:oleObj name="Equation" r:id="rId7" imgW="321300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381500"/>
                        <a:ext cx="32131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00" name="Object 48"/>
          <p:cNvGraphicFramePr>
            <a:graphicFrameLocks noChangeAspect="1"/>
          </p:cNvGraphicFramePr>
          <p:nvPr/>
        </p:nvGraphicFramePr>
        <p:xfrm>
          <a:off x="3352800" y="1066800"/>
          <a:ext cx="37973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9" imgW="3797280" imgH="939600" progId="Equation.3">
                  <p:embed/>
                </p:oleObj>
              </mc:Choice>
              <mc:Fallback>
                <p:oleObj name="Equation" r:id="rId9" imgW="379728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066800"/>
                        <a:ext cx="37973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05" name="Text Box 53"/>
          <p:cNvSpPr txBox="1">
            <a:spLocks noChangeArrowheads="1"/>
          </p:cNvSpPr>
          <p:nvPr/>
        </p:nvSpPr>
        <p:spPr bwMode="auto">
          <a:xfrm>
            <a:off x="1752600" y="3306764"/>
            <a:ext cx="692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3200">
                <a:solidFill>
                  <a:srgbClr val="FFFFFF"/>
                </a:solidFill>
                <a:ea typeface="楷体_GB2312" pitchFamily="49" charset="-122"/>
              </a:rPr>
              <a:t>则 </a:t>
            </a:r>
          </a:p>
        </p:txBody>
      </p:sp>
      <p:grpSp>
        <p:nvGrpSpPr>
          <p:cNvPr id="23608" name="Group 56"/>
          <p:cNvGrpSpPr>
            <a:grpSpLocks/>
          </p:cNvGrpSpPr>
          <p:nvPr/>
        </p:nvGrpSpPr>
        <p:grpSpPr bwMode="auto">
          <a:xfrm>
            <a:off x="2514601" y="3200401"/>
            <a:ext cx="2595563" cy="847725"/>
            <a:chOff x="624" y="2160"/>
            <a:chExt cx="1635" cy="534"/>
          </a:xfrm>
        </p:grpSpPr>
        <p:graphicFrame>
          <p:nvGraphicFramePr>
            <p:cNvPr id="23601" name="Object 49"/>
            <p:cNvGraphicFramePr>
              <a:graphicFrameLocks noChangeAspect="1"/>
            </p:cNvGraphicFramePr>
            <p:nvPr/>
          </p:nvGraphicFramePr>
          <p:xfrm>
            <a:off x="624" y="2160"/>
            <a:ext cx="1635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Equation" r:id="rId11" imgW="2603160" imgH="850680" progId="Equation.3">
                    <p:embed/>
                  </p:oleObj>
                </mc:Choice>
                <mc:Fallback>
                  <p:oleObj name="Equation" r:id="rId11" imgW="2603160" imgH="850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160"/>
                          <a:ext cx="1635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06" name="Line 54"/>
            <p:cNvSpPr>
              <a:spLocks noChangeShapeType="1"/>
            </p:cNvSpPr>
            <p:nvPr/>
          </p:nvSpPr>
          <p:spPr bwMode="auto">
            <a:xfrm>
              <a:off x="1392" y="2280"/>
              <a:ext cx="2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  <p:sp>
          <p:nvSpPr>
            <p:cNvPr id="23607" name="Line 55"/>
            <p:cNvSpPr>
              <a:spLocks noChangeShapeType="1"/>
            </p:cNvSpPr>
            <p:nvPr/>
          </p:nvSpPr>
          <p:spPr bwMode="auto">
            <a:xfrm>
              <a:off x="1920" y="2280"/>
              <a:ext cx="2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endParaRPr kumimoji="1" lang="zh-CN" altLang="en-US" sz="2800">
                <a:solidFill>
                  <a:srgbClr val="FFFFFF"/>
                </a:solidFill>
                <a:ea typeface="楷体_GB2312" pitchFamily="49" charset="-122"/>
              </a:endParaRPr>
            </a:p>
          </p:txBody>
        </p:sp>
      </p:grpSp>
      <p:graphicFrame>
        <p:nvGraphicFramePr>
          <p:cNvPr id="23609" name="Object 57"/>
          <p:cNvGraphicFramePr>
            <a:graphicFrameLocks noChangeAspect="1"/>
          </p:cNvGraphicFramePr>
          <p:nvPr/>
        </p:nvGraphicFramePr>
        <p:xfrm>
          <a:off x="2997200" y="5549900"/>
          <a:ext cx="2260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13" imgW="2260440" imgH="850680" progId="Equation.3">
                  <p:embed/>
                </p:oleObj>
              </mc:Choice>
              <mc:Fallback>
                <p:oleObj name="Equation" r:id="rId13" imgW="226044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5549900"/>
                        <a:ext cx="2260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619" name="Group 67"/>
          <p:cNvGrpSpPr>
            <a:grpSpLocks/>
          </p:cNvGrpSpPr>
          <p:nvPr/>
        </p:nvGrpSpPr>
        <p:grpSpPr bwMode="auto">
          <a:xfrm>
            <a:off x="7718426" y="2079626"/>
            <a:ext cx="2644775" cy="2187575"/>
            <a:chOff x="3902" y="1310"/>
            <a:chExt cx="1666" cy="1378"/>
          </a:xfrm>
        </p:grpSpPr>
        <p:grpSp>
          <p:nvGrpSpPr>
            <p:cNvPr id="23617" name="Group 65"/>
            <p:cNvGrpSpPr>
              <a:grpSpLocks/>
            </p:cNvGrpSpPr>
            <p:nvPr/>
          </p:nvGrpSpPr>
          <p:grpSpPr bwMode="auto">
            <a:xfrm>
              <a:off x="3902" y="1310"/>
              <a:ext cx="1666" cy="1378"/>
              <a:chOff x="3902" y="1310"/>
              <a:chExt cx="1666" cy="1378"/>
            </a:xfrm>
          </p:grpSpPr>
          <p:sp>
            <p:nvSpPr>
              <p:cNvPr id="23563" name="Line 11"/>
              <p:cNvSpPr>
                <a:spLocks noChangeShapeType="1"/>
              </p:cNvSpPr>
              <p:nvPr/>
            </p:nvSpPr>
            <p:spPr bwMode="auto">
              <a:xfrm>
                <a:off x="4126" y="2433"/>
                <a:ext cx="13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3565" name="Arc 13"/>
              <p:cNvSpPr>
                <a:spLocks/>
              </p:cNvSpPr>
              <p:nvPr/>
            </p:nvSpPr>
            <p:spPr bwMode="auto">
              <a:xfrm>
                <a:off x="4126" y="1828"/>
                <a:ext cx="863" cy="60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23574" name="Freeform 22"/>
              <p:cNvSpPr>
                <a:spLocks/>
              </p:cNvSpPr>
              <p:nvPr/>
            </p:nvSpPr>
            <p:spPr bwMode="auto">
              <a:xfrm>
                <a:off x="4428" y="1526"/>
                <a:ext cx="906" cy="475"/>
              </a:xfrm>
              <a:custGeom>
                <a:avLst/>
                <a:gdLst>
                  <a:gd name="T0" fmla="*/ 0 w 1008"/>
                  <a:gd name="T1" fmla="*/ 0 h 528"/>
                  <a:gd name="T2" fmla="*/ 1008 w 1008"/>
                  <a:gd name="T3" fmla="*/ 336 h 528"/>
                  <a:gd name="T4" fmla="*/ 336 w 1008"/>
                  <a:gd name="T5" fmla="*/ 528 h 528"/>
                  <a:gd name="T6" fmla="*/ 0 w 1008"/>
                  <a:gd name="T7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8" h="528">
                    <a:moveTo>
                      <a:pt x="0" y="0"/>
                    </a:moveTo>
                    <a:lnTo>
                      <a:pt x="1008" y="336"/>
                    </a:lnTo>
                    <a:lnTo>
                      <a:pt x="336" y="5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  <p:graphicFrame>
            <p:nvGraphicFramePr>
              <p:cNvPr id="23575" name="Object 23"/>
              <p:cNvGraphicFramePr>
                <a:graphicFrameLocks noChangeAspect="1"/>
              </p:cNvGraphicFramePr>
              <p:nvPr/>
            </p:nvGraphicFramePr>
            <p:xfrm>
              <a:off x="4557" y="2001"/>
              <a:ext cx="20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4" name="公式" r:id="rId15" imgW="152280" imgH="177480" progId="Equation.3">
                      <p:embed/>
                    </p:oleObj>
                  </mc:Choice>
                  <mc:Fallback>
                    <p:oleObj name="公式" r:id="rId15" imgW="1522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7" y="2001"/>
                            <a:ext cx="20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76" name="Object 24"/>
              <p:cNvGraphicFramePr>
                <a:graphicFrameLocks noChangeAspect="1"/>
              </p:cNvGraphicFramePr>
              <p:nvPr/>
            </p:nvGraphicFramePr>
            <p:xfrm>
              <a:off x="5334" y="1612"/>
              <a:ext cx="190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5" name="公式" r:id="rId17" imgW="152280" imgH="164880" progId="Equation.3">
                      <p:embed/>
                    </p:oleObj>
                  </mc:Choice>
                  <mc:Fallback>
                    <p:oleObj name="公式" r:id="rId17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4" y="1612"/>
                            <a:ext cx="190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77" name="Object 25"/>
              <p:cNvGraphicFramePr>
                <a:graphicFrameLocks noChangeAspect="1"/>
              </p:cNvGraphicFramePr>
              <p:nvPr/>
            </p:nvGraphicFramePr>
            <p:xfrm>
              <a:off x="4342" y="1310"/>
              <a:ext cx="192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6" name="公式" r:id="rId19" imgW="152280" imgH="164880" progId="Equation.3">
                      <p:embed/>
                    </p:oleObj>
                  </mc:Choice>
                  <mc:Fallback>
                    <p:oleObj name="公式" r:id="rId19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42" y="1310"/>
                            <a:ext cx="192" cy="2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79" name="Object 27"/>
              <p:cNvGraphicFramePr>
                <a:graphicFrameLocks noChangeAspect="1"/>
              </p:cNvGraphicFramePr>
              <p:nvPr/>
            </p:nvGraphicFramePr>
            <p:xfrm>
              <a:off x="3910" y="1440"/>
              <a:ext cx="212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7" name="公式" r:id="rId21" imgW="139680" imgH="164880" progId="Equation.3">
                      <p:embed/>
                    </p:oleObj>
                  </mc:Choice>
                  <mc:Fallback>
                    <p:oleObj name="公式" r:id="rId21" imgW="1396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10" y="1440"/>
                            <a:ext cx="212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80" name="Object 28"/>
              <p:cNvGraphicFramePr>
                <a:graphicFrameLocks noChangeAspect="1"/>
              </p:cNvGraphicFramePr>
              <p:nvPr/>
            </p:nvGraphicFramePr>
            <p:xfrm>
              <a:off x="5377" y="2476"/>
              <a:ext cx="191" cy="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8" name="公式" r:id="rId23" imgW="126720" imgH="139680" progId="Equation.3">
                      <p:embed/>
                    </p:oleObj>
                  </mc:Choice>
                  <mc:Fallback>
                    <p:oleObj name="公式" r:id="rId23" imgW="12672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77" y="2476"/>
                            <a:ext cx="191" cy="2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81" name="Object 29"/>
              <p:cNvGraphicFramePr>
                <a:graphicFrameLocks noChangeAspect="1"/>
              </p:cNvGraphicFramePr>
              <p:nvPr/>
            </p:nvGraphicFramePr>
            <p:xfrm>
              <a:off x="4903" y="2441"/>
              <a:ext cx="205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9" name="公式" r:id="rId25" imgW="152280" imgH="164880" progId="Equation.3">
                      <p:embed/>
                    </p:oleObj>
                  </mc:Choice>
                  <mc:Fallback>
                    <p:oleObj name="公式" r:id="rId25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03" y="2441"/>
                            <a:ext cx="205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82" name="Object 30"/>
              <p:cNvGraphicFramePr>
                <a:graphicFrameLocks noChangeAspect="1"/>
              </p:cNvGraphicFramePr>
              <p:nvPr/>
            </p:nvGraphicFramePr>
            <p:xfrm>
              <a:off x="3902" y="1750"/>
              <a:ext cx="222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0" name="公式" r:id="rId27" imgW="164880" imgH="164880" progId="Equation.3">
                      <p:embed/>
                    </p:oleObj>
                  </mc:Choice>
                  <mc:Fallback>
                    <p:oleObj name="公式" r:id="rId27" imgW="1648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02" y="1750"/>
                            <a:ext cx="222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564" name="Line 12"/>
              <p:cNvSpPr>
                <a:spLocks noChangeShapeType="1"/>
              </p:cNvSpPr>
              <p:nvPr/>
            </p:nvSpPr>
            <p:spPr bwMode="auto">
              <a:xfrm flipV="1">
                <a:off x="4126" y="1483"/>
                <a:ext cx="1" cy="9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•"/>
                </a:pPr>
                <a:endParaRPr kumimoji="1" lang="zh-CN" altLang="en-US" sz="2800">
                  <a:solidFill>
                    <a:srgbClr val="FFFFFF"/>
                  </a:solidFill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23618" name="Object 66"/>
            <p:cNvGraphicFramePr>
              <a:graphicFrameLocks noChangeAspect="1"/>
            </p:cNvGraphicFramePr>
            <p:nvPr/>
          </p:nvGraphicFramePr>
          <p:xfrm>
            <a:off x="3936" y="2392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Equation" r:id="rId29" imgW="304560" imgH="317160" progId="Equation.3">
                    <p:embed/>
                  </p:oleObj>
                </mc:Choice>
                <mc:Fallback>
                  <p:oleObj name="Equation" r:id="rId29" imgW="30456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392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844237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autoUpdateAnimBg="0"/>
      <p:bldP spid="23556" grpId="0" build="p" autoUpdateAnimBg="0"/>
      <p:bldP spid="23558" grpId="0" build="p" autoUpdateAnimBg="0" advAuto="0"/>
      <p:bldP spid="23559" grpId="0" build="p" autoUpdateAnimBg="0"/>
      <p:bldP spid="23562" grpId="0" autoUpdateAnimBg="0"/>
      <p:bldP spid="23585" grpId="0" build="p" autoUpdateAnimBg="0"/>
      <p:bldP spid="23605" grpId="0" build="p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2133600" y="547688"/>
            <a:ext cx="2895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设拉格朗日函数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1828800" y="2289176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解方程组</a:t>
            </a:r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1828800" y="4281488"/>
            <a:ext cx="152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得驻点</a:t>
            </a:r>
          </a:p>
        </p:txBody>
      </p:sp>
      <p:sp>
        <p:nvSpPr>
          <p:cNvPr id="24604" name="Text Box 28"/>
          <p:cNvSpPr txBox="1">
            <a:spLocks noChangeArrowheads="1"/>
          </p:cNvSpPr>
          <p:nvPr/>
        </p:nvSpPr>
        <p:spPr bwMode="auto">
          <a:xfrm>
            <a:off x="5486400" y="4281488"/>
            <a:ext cx="205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对应面积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1828800" y="5043488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而</a:t>
            </a:r>
          </a:p>
        </p:txBody>
      </p:sp>
      <p:sp>
        <p:nvSpPr>
          <p:cNvPr id="24608" name="Text Box 32"/>
          <p:cNvSpPr txBox="1">
            <a:spLocks noChangeArrowheads="1"/>
          </p:cNvSpPr>
          <p:nvPr/>
        </p:nvSpPr>
        <p:spPr bwMode="auto">
          <a:xfrm>
            <a:off x="4876800" y="5043488"/>
            <a:ext cx="5715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比较可知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点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C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与</a:t>
            </a:r>
            <a:r>
              <a:rPr kumimoji="1" lang="zh-CN" altLang="en-US" sz="2800" i="1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1" lang="en-US" altLang="zh-CN" sz="2800" i="1">
                <a:solidFill>
                  <a:srgbClr val="FFFFFF"/>
                </a:solidFill>
                <a:ea typeface="楷体_GB2312" pitchFamily="49" charset="-122"/>
              </a:rPr>
              <a:t>E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重合时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三角形</a:t>
            </a:r>
          </a:p>
        </p:txBody>
      </p:sp>
      <p:sp>
        <p:nvSpPr>
          <p:cNvPr id="24609" name="Text Box 33"/>
          <p:cNvSpPr txBox="1">
            <a:spLocks noChangeArrowheads="1"/>
          </p:cNvSpPr>
          <p:nvPr/>
        </p:nvSpPr>
        <p:spPr bwMode="auto">
          <a:xfrm>
            <a:off x="1828800" y="5653088"/>
            <a:ext cx="198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FFFFFF"/>
                </a:solidFill>
                <a:ea typeface="楷体_GB2312" pitchFamily="49" charset="-122"/>
              </a:rPr>
              <a:t>面积最大</a:t>
            </a:r>
            <a:r>
              <a:rPr kumimoji="1" lang="en-US" altLang="zh-CN" sz="2800">
                <a:solidFill>
                  <a:srgbClr val="FFFFFF"/>
                </a:solidFill>
                <a:ea typeface="楷体_GB2312" pitchFamily="49" charset="-122"/>
              </a:rPr>
              <a:t>.</a:t>
            </a:r>
          </a:p>
        </p:txBody>
      </p:sp>
      <p:graphicFrame>
        <p:nvGraphicFramePr>
          <p:cNvPr id="24620" name="Object 44"/>
          <p:cNvGraphicFramePr>
            <a:graphicFrameLocks noChangeAspect="1"/>
          </p:cNvGraphicFramePr>
          <p:nvPr/>
        </p:nvGraphicFramePr>
        <p:xfrm>
          <a:off x="4800600" y="381000"/>
          <a:ext cx="5130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4" imgW="5130720" imgH="939600" progId="Equation.3">
                  <p:embed/>
                </p:oleObj>
              </mc:Choice>
              <mc:Fallback>
                <p:oleObj name="Equation" r:id="rId4" imgW="513072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81000"/>
                        <a:ext cx="51308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21" name="Object 45"/>
          <p:cNvGraphicFramePr>
            <a:graphicFrameLocks noChangeAspect="1"/>
          </p:cNvGraphicFramePr>
          <p:nvPr/>
        </p:nvGraphicFramePr>
        <p:xfrm>
          <a:off x="3771900" y="1295400"/>
          <a:ext cx="3581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6" imgW="3581280" imgH="850680" progId="Equation.3">
                  <p:embed/>
                </p:oleObj>
              </mc:Choice>
              <mc:Fallback>
                <p:oleObj name="Equation" r:id="rId6" imgW="35812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1295400"/>
                        <a:ext cx="3581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23" name="Object 47"/>
          <p:cNvGraphicFramePr>
            <a:graphicFrameLocks noChangeAspect="1"/>
          </p:cNvGraphicFramePr>
          <p:nvPr/>
        </p:nvGraphicFramePr>
        <p:xfrm>
          <a:off x="3778250" y="2209800"/>
          <a:ext cx="3594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8" imgW="3593880" imgH="850680" progId="Equation.3">
                  <p:embed/>
                </p:oleObj>
              </mc:Choice>
              <mc:Fallback>
                <p:oleObj name="Equation" r:id="rId8" imgW="359388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2209800"/>
                        <a:ext cx="35941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25" name="Object 49"/>
          <p:cNvGraphicFramePr>
            <a:graphicFrameLocks noChangeAspect="1"/>
          </p:cNvGraphicFramePr>
          <p:nvPr/>
        </p:nvGraphicFramePr>
        <p:xfrm>
          <a:off x="3867150" y="2997200"/>
          <a:ext cx="22225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10" imgW="2222280" imgH="965160" progId="Equation.3">
                  <p:embed/>
                </p:oleObj>
              </mc:Choice>
              <mc:Fallback>
                <p:oleObj name="Equation" r:id="rId10" imgW="222228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2997200"/>
                        <a:ext cx="22225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26" name="Object 50"/>
          <p:cNvGraphicFramePr>
            <a:graphicFrameLocks noChangeAspect="1"/>
          </p:cNvGraphicFramePr>
          <p:nvPr/>
        </p:nvGraphicFramePr>
        <p:xfrm>
          <a:off x="7162800" y="4433888"/>
          <a:ext cx="1422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12" imgW="1422360" imgH="317160" progId="Equation.3">
                  <p:embed/>
                </p:oleObj>
              </mc:Choice>
              <mc:Fallback>
                <p:oleObj name="Equation" r:id="rId12" imgW="14223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433888"/>
                        <a:ext cx="1422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27" name="Object 51"/>
          <p:cNvGraphicFramePr>
            <a:graphicFrameLocks noChangeAspect="1"/>
          </p:cNvGraphicFramePr>
          <p:nvPr/>
        </p:nvGraphicFramePr>
        <p:xfrm>
          <a:off x="3048000" y="4129088"/>
          <a:ext cx="2413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14" imgW="2412720" imgH="863280" progId="Equation.3">
                  <p:embed/>
                </p:oleObj>
              </mc:Choice>
              <mc:Fallback>
                <p:oleObj name="Equation" r:id="rId14" imgW="241272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129088"/>
                        <a:ext cx="2413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28" name="Object 52"/>
          <p:cNvGraphicFramePr>
            <a:graphicFrameLocks noChangeAspect="1"/>
          </p:cNvGraphicFramePr>
          <p:nvPr/>
        </p:nvGraphicFramePr>
        <p:xfrm>
          <a:off x="2279650" y="5132388"/>
          <a:ext cx="2679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16" imgW="2679480" imgH="444240" progId="Equation.3">
                  <p:embed/>
                </p:oleObj>
              </mc:Choice>
              <mc:Fallback>
                <p:oleObj name="Equation" r:id="rId16" imgW="26794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5132388"/>
                        <a:ext cx="2679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29" name="AutoShape 53"/>
          <p:cNvSpPr>
            <a:spLocks/>
          </p:cNvSpPr>
          <p:nvPr/>
        </p:nvSpPr>
        <p:spPr bwMode="auto">
          <a:xfrm>
            <a:off x="3517900" y="1447800"/>
            <a:ext cx="215900" cy="2362200"/>
          </a:xfrm>
          <a:prstGeom prst="leftBrace">
            <a:avLst>
              <a:gd name="adj1" fmla="val 91176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kumimoji="1"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24630" name="Text Box 54"/>
          <p:cNvSpPr txBox="1">
            <a:spLocks noChangeArrowheads="1"/>
          </p:cNvSpPr>
          <p:nvPr/>
        </p:nvSpPr>
        <p:spPr bwMode="auto">
          <a:xfrm>
            <a:off x="8020050" y="3505200"/>
            <a:ext cx="19621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000">
                <a:solidFill>
                  <a:srgbClr val="00FFFF"/>
                </a:solidFill>
                <a:ea typeface="楷体_GB2312" pitchFamily="49" charset="-122"/>
              </a:rPr>
              <a:t>点击图中任意点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000">
                <a:solidFill>
                  <a:srgbClr val="00FFFF"/>
                </a:solidFill>
                <a:ea typeface="楷体_GB2312" pitchFamily="49" charset="-122"/>
              </a:rPr>
              <a:t>动画开始或暂停</a:t>
            </a:r>
          </a:p>
        </p:txBody>
      </p:sp>
      <p:pic>
        <p:nvPicPr>
          <p:cNvPr id="24638" name="D9_8练习题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600200"/>
            <a:ext cx="2616200" cy="1836738"/>
          </a:xfrm>
          <a:prstGeom prst="rect">
            <a:avLst/>
          </a:prstGeom>
          <a:noFill/>
          <a:ln w="76200" cmpd="tri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860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4750" fill="hold"/>
                                        <p:tgtEl>
                                          <p:spTgt spid="246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8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4638"/>
                </p:tgtEl>
              </p:cMediaNode>
            </p:video>
          </p:childTnLst>
        </p:cTn>
      </p:par>
    </p:tnLst>
    <p:bldLst>
      <p:bldP spid="24596" grpId="0" autoUpdateAnimBg="0"/>
      <p:bldP spid="24602" grpId="0" autoUpdateAnimBg="0"/>
      <p:bldP spid="24604" grpId="0" autoUpdateAnimBg="0"/>
      <p:bldP spid="24606" grpId="0" build="p" autoUpdateAnimBg="0"/>
      <p:bldP spid="24608" grpId="0" autoUpdateAnimBg="0"/>
      <p:bldP spid="24609" grpId="0" autoUpdateAnimBg="0"/>
      <p:bldP spid="24629" grpId="0" animBg="1"/>
      <p:bldP spid="24630" grpId="0" build="p" autoUpdateAnimBg="0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9" name="Text Box 1055"/>
          <p:cNvSpPr txBox="1">
            <a:spLocks noChangeArrowheads="1"/>
          </p:cNvSpPr>
          <p:nvPr/>
        </p:nvSpPr>
        <p:spPr bwMode="auto">
          <a:xfrm>
            <a:off x="3505200" y="1660526"/>
            <a:ext cx="5715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4000" b="1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kumimoji="1" lang="en-US" altLang="zh-CN" sz="4000">
                <a:solidFill>
                  <a:srgbClr val="FFFFFF"/>
                </a:solidFill>
                <a:ea typeface="仿宋_GB2312" pitchFamily="49" charset="-122"/>
              </a:rPr>
              <a:t> P117</a:t>
            </a:r>
            <a:r>
              <a:rPr kumimoji="1" lang="en-US" altLang="zh-CN" sz="2800">
                <a:solidFill>
                  <a:srgbClr val="FFFFFF"/>
                </a:solidFill>
                <a:ea typeface="仿宋_GB2312" pitchFamily="49" charset="-122"/>
              </a:rPr>
              <a:t>      </a:t>
            </a:r>
            <a:r>
              <a:rPr kumimoji="1" lang="en-US" altLang="zh-CN" sz="3600">
                <a:solidFill>
                  <a:srgbClr val="FFFFFF"/>
                </a:solidFill>
                <a:ea typeface="仿宋_GB2312" pitchFamily="49" charset="-122"/>
              </a:rPr>
              <a:t>3,   5,   9,   10,   13 </a:t>
            </a:r>
          </a:p>
        </p:txBody>
      </p:sp>
      <p:pic>
        <p:nvPicPr>
          <p:cNvPr id="53284" name="Picture 1060" descr="机动">
            <a:hlinkClick r:id="rId2" action="ppaction://hlinkpres?slideindex=1&amp;slidetitle=习题课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376989"/>
            <a:ext cx="355600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85" name="Text Box 1061"/>
          <p:cNvSpPr txBox="1">
            <a:spLocks noChangeArrowheads="1"/>
          </p:cNvSpPr>
          <p:nvPr/>
        </p:nvSpPr>
        <p:spPr bwMode="auto">
          <a:xfrm>
            <a:off x="7467600" y="6621464"/>
            <a:ext cx="692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习题课  </a:t>
            </a:r>
          </a:p>
        </p:txBody>
      </p:sp>
      <p:sp>
        <p:nvSpPr>
          <p:cNvPr id="53293" name="Rectangle 10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>
                <a:ea typeface="楷体_GB2312" pitchFamily="49" charset="-122"/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3180174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07_数理逻辑__命题逻辑_1">
  <a:themeElements>
    <a:clrScheme name="2007_数理逻辑__命题逻辑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007_数理逻辑__命题逻辑_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FF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007_数理逻辑__命题逻辑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_数理逻辑__命题逻辑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_数理逻辑__命题逻辑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3851</TotalTime>
  <Words>567</Words>
  <Application>Microsoft Office PowerPoint</Application>
  <PresentationFormat>宽屏</PresentationFormat>
  <Paragraphs>98</Paragraphs>
  <Slides>104</Slides>
  <Notes>4</Notes>
  <HiddenSlides>1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104</vt:i4>
      </vt:variant>
    </vt:vector>
  </HeadingPairs>
  <TitlesOfParts>
    <vt:vector size="119" baseType="lpstr">
      <vt:lpstr>Arial Unicode MS</vt:lpstr>
      <vt:lpstr>仿宋_GB2312</vt:lpstr>
      <vt:lpstr>华文行楷</vt:lpstr>
      <vt:lpstr>楷体_GB2312</vt:lpstr>
      <vt:lpstr>宋体</vt:lpstr>
      <vt:lpstr>Arial</vt:lpstr>
      <vt:lpstr>Arial Black</vt:lpstr>
      <vt:lpstr>Calibri</vt:lpstr>
      <vt:lpstr>Times New Roman</vt:lpstr>
      <vt:lpstr>Wingdings</vt:lpstr>
      <vt:lpstr>2007_数理逻辑__命题逻辑_1</vt:lpstr>
      <vt:lpstr>默认设计模板</vt:lpstr>
      <vt:lpstr>Microsoft 公式 3.0</vt:lpstr>
      <vt:lpstr>Microsoft Equation 3.0</vt:lpstr>
      <vt:lpstr>MathType 5.0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内容小结</vt:lpstr>
      <vt:lpstr>3. 函数的最值问题</vt:lpstr>
      <vt:lpstr>思考与练习</vt:lpstr>
      <vt:lpstr>PowerPoint 演示文稿</vt:lpstr>
      <vt:lpstr>作业</vt:lpstr>
      <vt:lpstr>备用题  1. 求半径为R 的圆的内接三角形中面积最大者.</vt:lpstr>
      <vt:lpstr>注</vt:lpstr>
      <vt:lpstr>2. 求平面上以</vt:lpstr>
      <vt:lpstr>3. 设某电视机厂生产一台电视机的成本为c, 每台电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jt cen</dc:creator>
  <cp:lastModifiedBy>jt cen</cp:lastModifiedBy>
  <cp:revision>77</cp:revision>
  <dcterms:created xsi:type="dcterms:W3CDTF">2018-09-18T21:51:54Z</dcterms:created>
  <dcterms:modified xsi:type="dcterms:W3CDTF">2019-01-07T15:04:37Z</dcterms:modified>
</cp:coreProperties>
</file>